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8" r:id="rId5"/>
  </p:sldMasterIdLst>
  <p:notesMasterIdLst>
    <p:notesMasterId r:id="rId29"/>
  </p:notesMasterIdLst>
  <p:handoutMasterIdLst>
    <p:handoutMasterId r:id="rId30"/>
  </p:handoutMasterIdLst>
  <p:sldIdLst>
    <p:sldId id="258" r:id="rId6"/>
    <p:sldId id="275" r:id="rId7"/>
    <p:sldId id="338" r:id="rId8"/>
    <p:sldId id="304" r:id="rId9"/>
    <p:sldId id="339" r:id="rId10"/>
    <p:sldId id="324" r:id="rId11"/>
    <p:sldId id="325" r:id="rId12"/>
    <p:sldId id="308" r:id="rId13"/>
    <p:sldId id="309" r:id="rId14"/>
    <p:sldId id="277" r:id="rId15"/>
    <p:sldId id="313" r:id="rId16"/>
    <p:sldId id="317" r:id="rId17"/>
    <p:sldId id="314" r:id="rId18"/>
    <p:sldId id="320" r:id="rId19"/>
    <p:sldId id="321" r:id="rId20"/>
    <p:sldId id="319" r:id="rId21"/>
    <p:sldId id="323" r:id="rId22"/>
    <p:sldId id="326" r:id="rId23"/>
    <p:sldId id="327" r:id="rId24"/>
    <p:sldId id="311" r:id="rId25"/>
    <p:sldId id="333" r:id="rId26"/>
    <p:sldId id="334" r:id="rId27"/>
    <p:sldId id="295" r:id="rId28"/>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Microsoft Band and Health" id="{D75A0D65-BF15-4822-BC6D-74C66FDCD9EE}">
          <p14:sldIdLst>
            <p14:sldId id="258"/>
            <p14:sldId id="275"/>
            <p14:sldId id="338"/>
            <p14:sldId id="304"/>
            <p14:sldId id="339"/>
            <p14:sldId id="324"/>
            <p14:sldId id="325"/>
            <p14:sldId id="308"/>
            <p14:sldId id="309"/>
            <p14:sldId id="277"/>
            <p14:sldId id="313"/>
            <p14:sldId id="317"/>
            <p14:sldId id="314"/>
            <p14:sldId id="320"/>
            <p14:sldId id="321"/>
            <p14:sldId id="319"/>
            <p14:sldId id="323"/>
            <p14:sldId id="326"/>
            <p14:sldId id="327"/>
            <p14:sldId id="311"/>
            <p14:sldId id="333"/>
            <p14:sldId id="334"/>
          </p14:sldIdLst>
        </p14:section>
        <p14:section name="Untitled Section" id="{0C0FDCEE-E37F-419B-ACBC-B66360E3291E}">
          <p14:sldIdLst>
            <p14:sldId id="29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176B"/>
    <a:srgbClr val="E3008C"/>
    <a:srgbClr val="FFB900"/>
    <a:srgbClr val="107C10"/>
    <a:srgbClr val="FFFFFF"/>
    <a:srgbClr val="232832"/>
    <a:srgbClr val="525252"/>
    <a:srgbClr val="0000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89" autoAdjust="0"/>
    <p:restoredTop sz="96323" autoAdjust="0"/>
  </p:normalViewPr>
  <p:slideViewPr>
    <p:cSldViewPr>
      <p:cViewPr varScale="1">
        <p:scale>
          <a:sx n="75" d="100"/>
          <a:sy n="75" d="100"/>
        </p:scale>
        <p:origin x="27" y="27"/>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98102" y="0"/>
            <a:ext cx="2982119" cy="464820"/>
          </a:xfrm>
          <a:prstGeom prst="rect">
            <a:avLst/>
          </a:prstGeom>
        </p:spPr>
        <p:txBody>
          <a:bodyPr vert="horz" lIns="92446" tIns="46223" rIns="92446" bIns="46223" rtlCol="0"/>
          <a:lstStyle>
            <a:lvl1pPr algn="r">
              <a:defRPr sz="1200"/>
            </a:lvl1pPr>
          </a:lstStyle>
          <a:p>
            <a:fld id="{8C8D045D-9A66-44E7-900A-FC6D0BD4E54A}" type="datetime8">
              <a:rPr lang="en-US" smtClean="0">
                <a:latin typeface="Segoe UI" pitchFamily="34" charset="0"/>
              </a:rPr>
              <a:t>6/25/2015 11:49 AM</a:t>
            </a:fld>
            <a:endParaRPr lang="en-US" dirty="0">
              <a:latin typeface="Segoe UI" pitchFamily="34" charset="0"/>
            </a:endParaRPr>
          </a:p>
        </p:txBody>
      </p:sp>
      <p:sp>
        <p:nvSpPr>
          <p:cNvPr id="8" name="Footer Placeholder 7"/>
          <p:cNvSpPr>
            <a:spLocks noGrp="1"/>
          </p:cNvSpPr>
          <p:nvPr>
            <p:ph type="ftr" sz="quarter" idx="2"/>
          </p:nvPr>
        </p:nvSpPr>
        <p:spPr>
          <a:xfrm>
            <a:off x="0" y="8829966"/>
            <a:ext cx="581513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atin typeface="Segoe UI" pitchFamily="34" charset="0"/>
              </a:defRPr>
            </a:lvl1pPr>
          </a:lstStyle>
          <a:p>
            <a:fld id="{38EEC551-8CDA-4EB6-89BB-2A86C9F091C8}" type="datetime8">
              <a:rPr lang="en-US" smtClean="0"/>
              <a:t>6/25/2015 11:49 AM</a:t>
            </a:fld>
            <a:endParaRPr lang="en-US" dirty="0"/>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6/25/2015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480285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6/25/2015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100593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6/25/2015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4287307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A7C1A6-3F6E-4A0C-A01A-2F04D27288E6}" type="slidenum">
              <a:rPr lang="en-GB" smtClean="0"/>
              <a:pPr/>
              <a:t>4</a:t>
            </a:fld>
            <a:endParaRPr lang="en-GB" dirty="0"/>
          </a:p>
        </p:txBody>
      </p:sp>
    </p:spTree>
    <p:extLst>
      <p:ext uri="{BB962C8B-B14F-4D97-AF65-F5344CB8AC3E}">
        <p14:creationId xmlns:p14="http://schemas.microsoft.com/office/powerpoint/2010/main" val="2599408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A7C1A6-3F6E-4A0C-A01A-2F04D27288E6}" type="slidenum">
              <a:rPr lang="en-GB" smtClean="0"/>
              <a:pPr/>
              <a:t>5</a:t>
            </a:fld>
            <a:endParaRPr lang="en-GB" dirty="0"/>
          </a:p>
        </p:txBody>
      </p:sp>
    </p:spTree>
    <p:extLst>
      <p:ext uri="{BB962C8B-B14F-4D97-AF65-F5344CB8AC3E}">
        <p14:creationId xmlns:p14="http://schemas.microsoft.com/office/powerpoint/2010/main" val="2930437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119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6/25/2015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18219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20</a:t>
            </a:fld>
            <a:endParaRPr lang="en-GB" dirty="0"/>
          </a:p>
        </p:txBody>
      </p:sp>
    </p:spTree>
    <p:extLst>
      <p:ext uri="{BB962C8B-B14F-4D97-AF65-F5344CB8AC3E}">
        <p14:creationId xmlns:p14="http://schemas.microsoft.com/office/powerpoint/2010/main" val="2603827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pic>
        <p:nvPicPr>
          <p:cNvPr id="1026" name="Picture 2" descr="http://devrain.com/Images/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52037" y="5829754"/>
            <a:ext cx="1905000" cy="80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5251010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3588010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305927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0897124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84519164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235100592"/>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59425149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51564347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102620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1526431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1569556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0791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93965918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72028776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782682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131826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237655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41579829"/>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image" Target="../media/image57.png"/><Relationship Id="rId7" Type="http://schemas.openxmlformats.org/officeDocument/2006/relationships/image" Target="../media/image60.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hyperlink" Target="http://developer.microsoftband.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lumiaconversations.microsoft.com/" TargetMode="External"/><Relationship Id="rId2" Type="http://schemas.openxmlformats.org/officeDocument/2006/relationships/hyperlink" Target="http://developer.microsoftband.com/" TargetMode="External"/><Relationship Id="rId1" Type="http://schemas.openxmlformats.org/officeDocument/2006/relationships/slideLayout" Target="../slideLayouts/slideLayout3.xml"/><Relationship Id="rId4" Type="http://schemas.openxmlformats.org/officeDocument/2006/relationships/hyperlink" Target="mailto:healthms@Microsoft.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5.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0.png"/><Relationship Id="rId16"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10.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7.png"/><Relationship Id="rId3" Type="http://schemas.openxmlformats.org/officeDocument/2006/relationships/image" Target="../media/image20.png"/><Relationship Id="rId21" Type="http://schemas.openxmlformats.org/officeDocument/2006/relationships/image" Target="../media/image4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10.png"/><Relationship Id="rId2" Type="http://schemas.openxmlformats.org/officeDocument/2006/relationships/notesSlide" Target="../notesSlides/notesSlide6.xml"/><Relationship Id="rId16" Type="http://schemas.openxmlformats.org/officeDocument/2006/relationships/image" Target="../media/image36.png"/><Relationship Id="rId20"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2.png"/><Relationship Id="rId10" Type="http://schemas.openxmlformats.org/officeDocument/2006/relationships/image" Target="../media/image27.png"/><Relationship Id="rId19" Type="http://schemas.openxmlformats.org/officeDocument/2006/relationships/image" Target="../media/image38.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2"/>
          </p:nvPr>
        </p:nvSpPr>
        <p:spPr/>
        <p:txBody>
          <a:bodyPr/>
          <a:lstStyle/>
          <a:p>
            <a:r>
              <a:rPr lang="en-US" dirty="0" smtClean="0"/>
              <a:t>Oleksandr </a:t>
            </a:r>
            <a:r>
              <a:rPr lang="en-US" dirty="0" err="1" smtClean="0"/>
              <a:t>Krakovetskyi</a:t>
            </a:r>
            <a:r>
              <a:rPr lang="en-US" dirty="0" smtClean="0"/>
              <a:t> </a:t>
            </a:r>
            <a:r>
              <a:rPr lang="en-US" dirty="0" smtClean="0">
                <a:solidFill>
                  <a:srgbClr val="00B0F0"/>
                </a:solidFill>
              </a:rPr>
              <a:t>@</a:t>
            </a:r>
            <a:r>
              <a:rPr lang="en-US" dirty="0" err="1" smtClean="0">
                <a:solidFill>
                  <a:srgbClr val="00B0F0"/>
                </a:solidFill>
              </a:rPr>
              <a:t>msugvnua</a:t>
            </a:r>
            <a:endParaRPr lang="en-US" dirty="0" smtClean="0"/>
          </a:p>
          <a:p>
            <a:r>
              <a:rPr lang="en-US" dirty="0" smtClean="0"/>
              <a:t>CEO, DevRain Solutions</a:t>
            </a:r>
            <a:endParaRPr lang="en-US" dirty="0" smtClean="0">
              <a:solidFill>
                <a:srgbClr val="00B0F0"/>
              </a:solidFill>
            </a:endParaRPr>
          </a:p>
        </p:txBody>
      </p:sp>
      <p:sp>
        <p:nvSpPr>
          <p:cNvPr id="2" name="Title 1"/>
          <p:cNvSpPr>
            <a:spLocks noGrp="1"/>
          </p:cNvSpPr>
          <p:nvPr>
            <p:ph type="ctrTitle"/>
          </p:nvPr>
        </p:nvSpPr>
        <p:spPr/>
        <p:txBody>
          <a:bodyPr/>
          <a:lstStyle/>
          <a:p>
            <a:r>
              <a:rPr lang="en-US" dirty="0"/>
              <a:t>Microsoft Band: Developing for Microsoft Band and Microsoft Health</a:t>
            </a:r>
          </a:p>
        </p:txBody>
      </p:sp>
    </p:spTree>
    <p:extLst>
      <p:ext uri="{BB962C8B-B14F-4D97-AF65-F5344CB8AC3E}">
        <p14:creationId xmlns:p14="http://schemas.microsoft.com/office/powerpoint/2010/main" val="127114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200" dirty="0" smtClean="0"/>
              <a:t>Opens up Microsoft Band to applications</a:t>
            </a:r>
          </a:p>
          <a:p>
            <a:pPr lvl="1"/>
            <a:r>
              <a:rPr lang="en-US" sz="1600" dirty="0" smtClean="0"/>
              <a:t>Band as a programming object</a:t>
            </a:r>
          </a:p>
          <a:p>
            <a:pPr lvl="1"/>
            <a:r>
              <a:rPr lang="en-US" sz="1600" i="1" dirty="0" err="1" smtClean="0"/>
              <a:t>Microsoft.Band</a:t>
            </a:r>
            <a:r>
              <a:rPr lang="en-US" sz="1600" i="1" dirty="0" smtClean="0"/>
              <a:t> </a:t>
            </a:r>
            <a:r>
              <a:rPr lang="en-US" sz="1600" dirty="0" smtClean="0"/>
              <a:t>namespace for Windows, </a:t>
            </a:r>
            <a:r>
              <a:rPr lang="en-US" sz="1600" i="1" dirty="0" err="1" smtClean="0"/>
              <a:t>IBandClient</a:t>
            </a:r>
            <a:r>
              <a:rPr lang="en-US" sz="1600" i="1" dirty="0" smtClean="0"/>
              <a:t> </a:t>
            </a:r>
            <a:r>
              <a:rPr lang="en-US" sz="1600" dirty="0" smtClean="0"/>
              <a:t>represents a Band</a:t>
            </a:r>
          </a:p>
          <a:p>
            <a:r>
              <a:rPr lang="en-US" sz="3200" dirty="0" smtClean="0"/>
              <a:t>3 main ways to interact</a:t>
            </a:r>
            <a:endParaRPr lang="en-US" sz="1600" dirty="0"/>
          </a:p>
          <a:p>
            <a:pPr lvl="1"/>
            <a:r>
              <a:rPr lang="en-US" sz="1600" dirty="0" smtClean="0"/>
              <a:t>Stream data from Band’s sensors</a:t>
            </a:r>
          </a:p>
          <a:p>
            <a:pPr lvl="1"/>
            <a:r>
              <a:rPr lang="en-US" sz="1600" dirty="0" smtClean="0"/>
              <a:t>Create interactive tiles</a:t>
            </a:r>
          </a:p>
          <a:p>
            <a:pPr lvl="1"/>
            <a:r>
              <a:rPr lang="en-US" sz="1600" dirty="0" smtClean="0"/>
              <a:t>Personalize and customize</a:t>
            </a:r>
          </a:p>
          <a:p>
            <a:r>
              <a:rPr lang="en-US" sz="3200" dirty="0" smtClean="0"/>
              <a:t>No application code runs on the Band</a:t>
            </a:r>
          </a:p>
          <a:p>
            <a:pPr lvl="1"/>
            <a:r>
              <a:rPr lang="en-US" sz="1600" dirty="0" smtClean="0"/>
              <a:t>Band provides an extension model, not an application platform</a:t>
            </a:r>
          </a:p>
          <a:p>
            <a:pPr lvl="1"/>
            <a:r>
              <a:rPr lang="en-US" sz="1600" dirty="0" smtClean="0"/>
              <a:t>Phone/Tablet/PC application is required</a:t>
            </a:r>
          </a:p>
          <a:p>
            <a:pPr lvl="1"/>
            <a:r>
              <a:rPr lang="en-US" sz="1600" dirty="0" smtClean="0"/>
              <a:t>Use Band as an sensor rich input device and an auxiliary display</a:t>
            </a:r>
          </a:p>
        </p:txBody>
      </p:sp>
      <p:sp>
        <p:nvSpPr>
          <p:cNvPr id="3" name="Title 2"/>
          <p:cNvSpPr>
            <a:spLocks noGrp="1"/>
          </p:cNvSpPr>
          <p:nvPr>
            <p:ph type="title"/>
          </p:nvPr>
        </p:nvSpPr>
        <p:spPr/>
        <p:txBody>
          <a:bodyPr/>
          <a:lstStyle/>
          <a:p>
            <a:r>
              <a:rPr lang="en-US" dirty="0" smtClean="0"/>
              <a:t>Microsoft Band SDK</a:t>
            </a:r>
            <a:endParaRPr lang="en-US" dirty="0"/>
          </a:p>
        </p:txBody>
      </p:sp>
      <p:sp>
        <p:nvSpPr>
          <p:cNvPr id="4" name="Content Placeholder 3"/>
          <p:cNvSpPr>
            <a:spLocks noGrp="1"/>
          </p:cNvSpPr>
          <p:nvPr>
            <p:ph type="body" sz="quarter" idx="11"/>
          </p:nvPr>
        </p:nvSpPr>
        <p:spPr/>
        <p:txBody>
          <a:bodyPr/>
          <a:lstStyle/>
          <a:p>
            <a:r>
              <a:rPr lang="en-US" dirty="0" smtClean="0"/>
              <a:t>Libraries and components that allow applications to extend and enhance experiences with Microsoft Band. </a:t>
            </a:r>
          </a:p>
        </p:txBody>
      </p:sp>
    </p:spTree>
    <p:extLst>
      <p:ext uri="{BB962C8B-B14F-4D97-AF65-F5344CB8AC3E}">
        <p14:creationId xmlns:p14="http://schemas.microsoft.com/office/powerpoint/2010/main" val="411378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Subscribe to sensors</a:t>
            </a:r>
          </a:p>
          <a:p>
            <a:r>
              <a:rPr lang="en-US" dirty="0" smtClean="0"/>
              <a:t>Receive data via events</a:t>
            </a:r>
          </a:p>
          <a:p>
            <a:r>
              <a:rPr lang="en-US" dirty="0"/>
              <a:t>R</a:t>
            </a:r>
            <a:r>
              <a:rPr lang="en-US" dirty="0" smtClean="0"/>
              <a:t>aw data as well as curated values</a:t>
            </a:r>
            <a:endParaRPr lang="en-US" dirty="0"/>
          </a:p>
        </p:txBody>
      </p:sp>
      <p:pic>
        <p:nvPicPr>
          <p:cNvPr id="5" name="Picture Placeholder 4"/>
          <p:cNvPicPr>
            <a:picLocks noGrp="1" noChangeAspect="1"/>
          </p:cNvPicPr>
          <p:nvPr>
            <p:ph type="pic" sz="quarter" idx="16"/>
          </p:nvPr>
        </p:nvPicPr>
        <p:blipFill>
          <a:blip r:embed="rId2">
            <a:extLst>
              <a:ext uri="{28A0092B-C50C-407E-A947-70E740481C1C}">
                <a14:useLocalDpi xmlns:a14="http://schemas.microsoft.com/office/drawing/2010/main" val="0"/>
              </a:ext>
            </a:extLst>
          </a:blip>
          <a:stretch>
            <a:fillRect/>
          </a:stretch>
        </p:blipFill>
        <p:spPr>
          <a:xfrm>
            <a:off x="655637" y="2530475"/>
            <a:ext cx="3219450" cy="1933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itle 3"/>
          <p:cNvSpPr>
            <a:spLocks noGrp="1"/>
          </p:cNvSpPr>
          <p:nvPr>
            <p:ph type="title"/>
          </p:nvPr>
        </p:nvSpPr>
        <p:spPr/>
        <p:txBody>
          <a:bodyPr/>
          <a:lstStyle/>
          <a:p>
            <a:r>
              <a:rPr lang="en-US" dirty="0" smtClean="0"/>
              <a:t>Stream sensor data</a:t>
            </a:r>
            <a:endParaRPr lang="en-US" dirty="0"/>
          </a:p>
        </p:txBody>
      </p:sp>
    </p:spTree>
    <p:extLst>
      <p:ext uri="{BB962C8B-B14F-4D97-AF65-F5344CB8AC3E}">
        <p14:creationId xmlns:p14="http://schemas.microsoft.com/office/powerpoint/2010/main" val="140048042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Types of subscriptions</a:t>
            </a:r>
            <a:endParaRPr lang="en-US" dirty="0"/>
          </a:p>
        </p:txBody>
      </p:sp>
      <p:sp>
        <p:nvSpPr>
          <p:cNvPr id="7" name="Text Placeholder 6"/>
          <p:cNvSpPr>
            <a:spLocks noGrp="1"/>
          </p:cNvSpPr>
          <p:nvPr>
            <p:ph type="body" sz="quarter" idx="11"/>
          </p:nvPr>
        </p:nvSpPr>
        <p:spPr>
          <a:xfrm>
            <a:off x="283147" y="1668463"/>
            <a:ext cx="4182490" cy="5029200"/>
          </a:xfrm>
        </p:spPr>
        <p:txBody>
          <a:bodyPr/>
          <a:lstStyle/>
          <a:p>
            <a:r>
              <a:rPr lang="en-US" sz="1800" dirty="0">
                <a:latin typeface="Consolas" panose="020B0609020204030204" pitchFamily="49" charset="0"/>
                <a:cs typeface="Consolas" panose="020B0609020204030204" pitchFamily="49" charset="0"/>
              </a:rPr>
              <a:t>using </a:t>
            </a:r>
            <a:r>
              <a:rPr lang="en-US" sz="1800" dirty="0" err="1">
                <a:latin typeface="Consolas" panose="020B0609020204030204" pitchFamily="49" charset="0"/>
                <a:cs typeface="Consolas" panose="020B0609020204030204" pitchFamily="49" charset="0"/>
              </a:rPr>
              <a:t>Microsoft.Band.Sensors</a:t>
            </a:r>
            <a:endParaRPr lang="en-US" sz="1800" dirty="0">
              <a:latin typeface="Consolas" panose="020B0609020204030204" pitchFamily="49" charset="0"/>
              <a:cs typeface="Consolas" panose="020B0609020204030204" pitchFamily="49" charset="0"/>
            </a:endParaRPr>
          </a:p>
          <a:p>
            <a:r>
              <a:rPr lang="en-US" sz="1800" b="1" dirty="0" err="1" smtClean="0">
                <a:latin typeface="Consolas" panose="020B0609020204030204" pitchFamily="49" charset="0"/>
                <a:cs typeface="Consolas" panose="020B0609020204030204" pitchFamily="49" charset="0"/>
              </a:rPr>
              <a:t>bandClient.SensorManager</a:t>
            </a:r>
            <a:endParaRPr lang="en-US" sz="1800" dirty="0">
              <a:latin typeface="Consolas" panose="020B0609020204030204" pitchFamily="49" charset="0"/>
              <a:cs typeface="Consolas" panose="020B0609020204030204" pitchFamily="49" charset="0"/>
            </a:endParaRPr>
          </a:p>
          <a:p>
            <a:endParaRPr lang="en-US" sz="1800" dirty="0" smtClean="0"/>
          </a:p>
          <a:p>
            <a:pPr marL="0" indent="0"/>
            <a:r>
              <a:rPr lang="en-US" sz="1800" dirty="0" smtClean="0"/>
              <a:t>Phone </a:t>
            </a:r>
            <a:r>
              <a:rPr lang="en-US" sz="1800" dirty="0"/>
              <a:t>must be connected when streaming.</a:t>
            </a:r>
          </a:p>
          <a:p>
            <a:pPr marL="0" indent="0"/>
            <a:endParaRPr lang="en-US" sz="1800" dirty="0" smtClean="0"/>
          </a:p>
          <a:p>
            <a:pPr marL="0" indent="0"/>
            <a:r>
              <a:rPr lang="en-US" sz="1800" dirty="0" smtClean="0"/>
              <a:t>Some </a:t>
            </a:r>
            <a:r>
              <a:rPr lang="en-US" sz="1800" dirty="0"/>
              <a:t>sensors require explicit </a:t>
            </a:r>
            <a:r>
              <a:rPr lang="en-US" sz="1800" dirty="0" smtClean="0"/>
              <a:t>user consent</a:t>
            </a:r>
            <a:r>
              <a:rPr lang="en-US" sz="1800" dirty="0"/>
              <a:t>.</a:t>
            </a:r>
          </a:p>
          <a:p>
            <a:pPr marL="0" indent="0"/>
            <a:endParaRPr lang="en-US" sz="1800" dirty="0" smtClean="0"/>
          </a:p>
          <a:p>
            <a:pPr marL="0" indent="0"/>
            <a:r>
              <a:rPr lang="en-US" sz="1800" dirty="0" smtClean="0"/>
              <a:t>Battery </a:t>
            </a:r>
            <a:r>
              <a:rPr lang="en-US" sz="1800" dirty="0"/>
              <a:t>impact for long running subscriptions</a:t>
            </a:r>
            <a:r>
              <a:rPr lang="en-US" sz="1800" dirty="0" smtClean="0"/>
              <a:t>.</a:t>
            </a:r>
            <a:endParaRPr lang="en-US" sz="1800" dirty="0"/>
          </a:p>
        </p:txBody>
      </p:sp>
      <p:graphicFrame>
        <p:nvGraphicFramePr>
          <p:cNvPr id="6" name="Table 1"/>
          <p:cNvGraphicFramePr>
            <a:graphicFrameLocks noGrp="1"/>
          </p:cNvGraphicFramePr>
          <p:nvPr>
            <p:extLst>
              <p:ext uri="{D42A27DB-BD31-4B8C-83A1-F6EECF244321}">
                <p14:modId xmlns:p14="http://schemas.microsoft.com/office/powerpoint/2010/main" val="2240325888"/>
              </p:ext>
            </p:extLst>
          </p:nvPr>
        </p:nvGraphicFramePr>
        <p:xfrm>
          <a:off x="4389437" y="1668463"/>
          <a:ext cx="7772400" cy="5129834"/>
        </p:xfrm>
        <a:graphic>
          <a:graphicData uri="http://schemas.openxmlformats.org/drawingml/2006/table">
            <a:tbl>
              <a:tblPr firstRow="1" bandRow="1">
                <a:tableStyleId>{21E4AEA4-8DFA-4A89-87EB-49C32662AFE0}</a:tableStyleId>
              </a:tblPr>
              <a:tblGrid>
                <a:gridCol w="1752600"/>
                <a:gridCol w="4419600"/>
                <a:gridCol w="1600200"/>
              </a:tblGrid>
              <a:tr h="380999">
                <a:tc>
                  <a:txBody>
                    <a:bodyPr/>
                    <a:lstStyle/>
                    <a:p>
                      <a:r>
                        <a:rPr lang="en-US" b="1" dirty="0" smtClean="0"/>
                        <a:t>Sensor</a:t>
                      </a:r>
                      <a:endParaRPr lang="en-US" b="1" dirty="0"/>
                    </a:p>
                  </a:txBody>
                  <a:tcPr/>
                </a:tc>
                <a:tc>
                  <a:txBody>
                    <a:bodyPr/>
                    <a:lstStyle/>
                    <a:p>
                      <a:r>
                        <a:rPr lang="en-US" dirty="0" smtClean="0"/>
                        <a:t>Measurement</a:t>
                      </a:r>
                      <a:r>
                        <a:rPr lang="en-US" baseline="0" dirty="0" smtClean="0"/>
                        <a:t> d</a:t>
                      </a:r>
                      <a:r>
                        <a:rPr lang="en-US" dirty="0" smtClean="0"/>
                        <a:t>etails</a:t>
                      </a:r>
                      <a:endParaRPr lang="en-US" dirty="0"/>
                    </a:p>
                  </a:txBody>
                  <a:tcPr/>
                </a:tc>
                <a:tc>
                  <a:txBody>
                    <a:bodyPr/>
                    <a:lstStyle/>
                    <a:p>
                      <a:r>
                        <a:rPr lang="en-US" dirty="0" smtClean="0"/>
                        <a:t>Frequency</a:t>
                      </a:r>
                      <a:endParaRPr lang="en-US" dirty="0"/>
                    </a:p>
                  </a:txBody>
                  <a:tcPr/>
                </a:tc>
              </a:tr>
              <a:tr h="485665">
                <a:tc>
                  <a:txBody>
                    <a:bodyPr/>
                    <a:lstStyle/>
                    <a:p>
                      <a:r>
                        <a:rPr lang="en-US" b="1" dirty="0" smtClean="0"/>
                        <a:t>Heart Rate</a:t>
                      </a:r>
                      <a:endParaRPr lang="en-US" b="1" dirty="0"/>
                    </a:p>
                  </a:txBody>
                  <a:tcPr/>
                </a:tc>
                <a:tc>
                  <a:txBody>
                    <a:bodyPr/>
                    <a:lstStyle/>
                    <a:p>
                      <a:r>
                        <a:rPr lang="en-US" dirty="0" smtClean="0"/>
                        <a:t># of beats/min,</a:t>
                      </a:r>
                      <a:r>
                        <a:rPr lang="en-US" baseline="0" dirty="0" smtClean="0"/>
                        <a:t> reading quality</a:t>
                      </a:r>
                      <a:endParaRPr lang="en-US" dirty="0"/>
                    </a:p>
                  </a:txBody>
                  <a:tcPr/>
                </a:tc>
                <a:tc>
                  <a:txBody>
                    <a:bodyPr/>
                    <a:lstStyle/>
                    <a:p>
                      <a:r>
                        <a:rPr lang="en-US" dirty="0" smtClean="0"/>
                        <a:t>1Hz</a:t>
                      </a:r>
                      <a:endParaRPr lang="en-US" dirty="0"/>
                    </a:p>
                  </a:txBody>
                  <a:tcPr/>
                </a:tc>
              </a:tr>
              <a:tr h="485665">
                <a:tc>
                  <a:txBody>
                    <a:bodyPr/>
                    <a:lstStyle/>
                    <a:p>
                      <a:r>
                        <a:rPr lang="en-US" b="1" dirty="0" smtClean="0"/>
                        <a:t>Accelerometer</a:t>
                      </a:r>
                      <a:endParaRPr lang="en-US" b="1" dirty="0"/>
                    </a:p>
                  </a:txBody>
                  <a:tcPr/>
                </a:tc>
                <a:tc>
                  <a:txBody>
                    <a:bodyPr/>
                    <a:lstStyle/>
                    <a:p>
                      <a:r>
                        <a:rPr lang="en-US" dirty="0" smtClean="0"/>
                        <a:t>X,</a:t>
                      </a:r>
                      <a:r>
                        <a:rPr lang="en-US" baseline="0" dirty="0" smtClean="0"/>
                        <a:t> Y and Z acceleration in g units</a:t>
                      </a:r>
                      <a:endParaRPr lang="en-US" dirty="0"/>
                    </a:p>
                  </a:txBody>
                  <a:tcPr/>
                </a:tc>
                <a:tc>
                  <a:txBody>
                    <a:bodyPr/>
                    <a:lstStyle/>
                    <a:p>
                      <a:r>
                        <a:rPr lang="en-US" dirty="0" smtClean="0"/>
                        <a:t>8/30/60</a:t>
                      </a:r>
                      <a:r>
                        <a:rPr lang="en-US" baseline="0" dirty="0" smtClean="0"/>
                        <a:t> Hz</a:t>
                      </a:r>
                      <a:endParaRPr lang="en-US" dirty="0"/>
                    </a:p>
                  </a:txBody>
                  <a:tcPr/>
                </a:tc>
              </a:tr>
              <a:tr h="485665">
                <a:tc>
                  <a:txBody>
                    <a:bodyPr/>
                    <a:lstStyle/>
                    <a:p>
                      <a:r>
                        <a:rPr lang="en-US" b="1" dirty="0" smtClean="0"/>
                        <a:t>Gyroscope</a:t>
                      </a:r>
                      <a:endParaRPr lang="en-US" b="1" dirty="0"/>
                    </a:p>
                  </a:txBody>
                  <a:tcPr/>
                </a:tc>
                <a:tc>
                  <a:txBody>
                    <a:bodyPr/>
                    <a:lstStyle/>
                    <a:p>
                      <a:r>
                        <a:rPr lang="en-US" dirty="0" smtClean="0"/>
                        <a:t>X, Y</a:t>
                      </a:r>
                      <a:r>
                        <a:rPr lang="en-US" baseline="0" dirty="0" smtClean="0"/>
                        <a:t> and Z angular velocity in degrees/sec units</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smtClean="0"/>
                        <a:t>8/30/60</a:t>
                      </a:r>
                      <a:r>
                        <a:rPr lang="en-US" baseline="0" dirty="0" smtClean="0"/>
                        <a:t> Hz</a:t>
                      </a:r>
                      <a:endParaRPr lang="en-US" dirty="0" smtClean="0"/>
                    </a:p>
                  </a:txBody>
                  <a:tcPr/>
                </a:tc>
              </a:tr>
              <a:tr h="485665">
                <a:tc>
                  <a:txBody>
                    <a:bodyPr/>
                    <a:lstStyle/>
                    <a:p>
                      <a:r>
                        <a:rPr lang="en-US" b="1" dirty="0" smtClean="0"/>
                        <a:t>Distance</a:t>
                      </a:r>
                      <a:endParaRPr lang="en-US" b="1" dirty="0"/>
                    </a:p>
                  </a:txBody>
                  <a:tcPr/>
                </a:tc>
                <a:tc>
                  <a:txBody>
                    <a:bodyPr/>
                    <a:lstStyle/>
                    <a:p>
                      <a:r>
                        <a:rPr lang="en-US" dirty="0" smtClean="0"/>
                        <a:t>Total distance in cm,</a:t>
                      </a:r>
                      <a:r>
                        <a:rPr lang="en-US" baseline="0" dirty="0" smtClean="0"/>
                        <a:t> speed in cm/s, pace in </a:t>
                      </a:r>
                      <a:r>
                        <a:rPr lang="en-US" baseline="0" dirty="0" err="1" smtClean="0"/>
                        <a:t>ms</a:t>
                      </a:r>
                      <a:r>
                        <a:rPr lang="en-US" baseline="0" dirty="0" smtClean="0"/>
                        <a:t>/m, pedometer state</a:t>
                      </a:r>
                      <a:endParaRPr lang="en-US" dirty="0"/>
                    </a:p>
                  </a:txBody>
                  <a:tcPr/>
                </a:tc>
                <a:tc>
                  <a:txBody>
                    <a:bodyPr/>
                    <a:lstStyle/>
                    <a:p>
                      <a:r>
                        <a:rPr lang="en-US" dirty="0" smtClean="0"/>
                        <a:t>1Hz</a:t>
                      </a:r>
                      <a:endParaRPr lang="en-US" dirty="0"/>
                    </a:p>
                  </a:txBody>
                  <a:tcPr/>
                </a:tc>
              </a:tr>
              <a:tr h="485665">
                <a:tc>
                  <a:txBody>
                    <a:bodyPr/>
                    <a:lstStyle/>
                    <a:p>
                      <a:r>
                        <a:rPr lang="en-US" b="1" dirty="0" smtClean="0"/>
                        <a:t>Pedometer</a:t>
                      </a:r>
                      <a:endParaRPr lang="en-US" b="1" dirty="0"/>
                    </a:p>
                  </a:txBody>
                  <a:tcPr/>
                </a:tc>
                <a:tc>
                  <a:txBody>
                    <a:bodyPr/>
                    <a:lstStyle/>
                    <a:p>
                      <a:r>
                        <a:rPr lang="en-US" dirty="0" smtClean="0"/>
                        <a:t>Total # of steps</a:t>
                      </a:r>
                      <a:endParaRPr lang="en-US" dirty="0"/>
                    </a:p>
                  </a:txBody>
                  <a:tcPr/>
                </a:tc>
                <a:tc>
                  <a:txBody>
                    <a:bodyPr/>
                    <a:lstStyle/>
                    <a:p>
                      <a:r>
                        <a:rPr lang="en-US" dirty="0" smtClean="0"/>
                        <a:t>Value</a:t>
                      </a:r>
                      <a:r>
                        <a:rPr lang="en-US" baseline="0" dirty="0" smtClean="0"/>
                        <a:t> change</a:t>
                      </a:r>
                      <a:endParaRPr lang="en-US" dirty="0"/>
                    </a:p>
                  </a:txBody>
                  <a:tcPr/>
                </a:tc>
              </a:tr>
              <a:tr h="434779">
                <a:tc>
                  <a:txBody>
                    <a:bodyPr/>
                    <a:lstStyle/>
                    <a:p>
                      <a:r>
                        <a:rPr lang="en-US" b="1" dirty="0" smtClean="0"/>
                        <a:t>Skin</a:t>
                      </a:r>
                      <a:r>
                        <a:rPr lang="en-US" b="1" baseline="0" dirty="0" smtClean="0"/>
                        <a:t> Temp</a:t>
                      </a:r>
                      <a:endParaRPr lang="en-US" b="1" dirty="0"/>
                    </a:p>
                  </a:txBody>
                  <a:tcPr/>
                </a:tc>
                <a:tc>
                  <a:txBody>
                    <a:bodyPr/>
                    <a:lstStyle/>
                    <a:p>
                      <a:r>
                        <a:rPr lang="en-US" dirty="0" smtClean="0"/>
                        <a:t>Current skin temper</a:t>
                      </a:r>
                      <a:r>
                        <a:rPr lang="en-US" baseline="0" dirty="0" smtClean="0"/>
                        <a:t>ature in degrees </a:t>
                      </a:r>
                      <a:r>
                        <a:rPr lang="en-US" baseline="0" dirty="0" err="1" smtClean="0"/>
                        <a:t>Celcius</a:t>
                      </a:r>
                      <a:endParaRPr lang="en-US" dirty="0"/>
                    </a:p>
                  </a:txBody>
                  <a:tcPr/>
                </a:tc>
                <a:tc>
                  <a:txBody>
                    <a:bodyPr/>
                    <a:lstStyle/>
                    <a:p>
                      <a:r>
                        <a:rPr lang="en-US" dirty="0" smtClean="0"/>
                        <a:t>1Hz</a:t>
                      </a:r>
                      <a:endParaRPr lang="en-US" dirty="0"/>
                    </a:p>
                  </a:txBody>
                  <a:tcPr/>
                </a:tc>
              </a:tr>
              <a:tr h="485665">
                <a:tc>
                  <a:txBody>
                    <a:bodyPr/>
                    <a:lstStyle/>
                    <a:p>
                      <a:r>
                        <a:rPr lang="en-US" b="1" dirty="0" smtClean="0"/>
                        <a:t>UV</a:t>
                      </a:r>
                      <a:endParaRPr lang="en-US" b="1" dirty="0"/>
                    </a:p>
                  </a:txBody>
                  <a:tcPr/>
                </a:tc>
                <a:tc>
                  <a:txBody>
                    <a:bodyPr/>
                    <a:lstStyle/>
                    <a:p>
                      <a:r>
                        <a:rPr lang="en-US" dirty="0" smtClean="0"/>
                        <a:t>Current UV radiation exposure intensity</a:t>
                      </a:r>
                      <a:endParaRPr lang="en-US" dirty="0"/>
                    </a:p>
                  </a:txBody>
                  <a:tcPr/>
                </a:tc>
                <a:tc>
                  <a:txBody>
                    <a:bodyPr/>
                    <a:lstStyle/>
                    <a:p>
                      <a:r>
                        <a:rPr lang="en-US" dirty="0" smtClean="0"/>
                        <a:t>1Hz</a:t>
                      </a:r>
                      <a:endParaRPr lang="en-US" dirty="0"/>
                    </a:p>
                  </a:txBody>
                  <a:tcPr/>
                </a:tc>
              </a:tr>
              <a:tr h="485665">
                <a:tc>
                  <a:txBody>
                    <a:bodyPr/>
                    <a:lstStyle/>
                    <a:p>
                      <a:r>
                        <a:rPr lang="en-US" b="1" dirty="0" smtClean="0"/>
                        <a:t>Band</a:t>
                      </a:r>
                      <a:r>
                        <a:rPr lang="en-US" b="1" baseline="0" dirty="0" smtClean="0"/>
                        <a:t> Contact</a:t>
                      </a:r>
                      <a:endParaRPr lang="en-US" b="1" dirty="0"/>
                    </a:p>
                  </a:txBody>
                  <a:tcPr/>
                </a:tc>
                <a:tc>
                  <a:txBody>
                    <a:bodyPr/>
                    <a:lstStyle/>
                    <a:p>
                      <a:r>
                        <a:rPr lang="en-US" dirty="0" smtClean="0"/>
                        <a:t>Current worn</a:t>
                      </a:r>
                      <a:r>
                        <a:rPr lang="en-US" baseline="0" dirty="0" smtClean="0"/>
                        <a:t>/not worn state of the Band</a:t>
                      </a:r>
                      <a:endParaRPr lang="en-US" dirty="0"/>
                    </a:p>
                  </a:txBody>
                  <a:tcPr/>
                </a:tc>
                <a:tc>
                  <a:txBody>
                    <a:bodyPr/>
                    <a:lstStyle/>
                    <a:p>
                      <a:r>
                        <a:rPr lang="en-US" dirty="0" smtClean="0"/>
                        <a:t>Value change</a:t>
                      </a:r>
                      <a:endParaRPr lang="en-US" dirty="0"/>
                    </a:p>
                  </a:txBody>
                  <a:tcPr/>
                </a:tc>
              </a:tr>
              <a:tr h="400270">
                <a:tc>
                  <a:txBody>
                    <a:bodyPr/>
                    <a:lstStyle/>
                    <a:p>
                      <a:r>
                        <a:rPr lang="en-US" b="1" dirty="0" smtClean="0"/>
                        <a:t>Calories</a:t>
                      </a:r>
                      <a:endParaRPr lang="en-US" b="1" dirty="0"/>
                    </a:p>
                  </a:txBody>
                  <a:tcPr/>
                </a:tc>
                <a:tc>
                  <a:txBody>
                    <a:bodyPr/>
                    <a:lstStyle/>
                    <a:p>
                      <a:r>
                        <a:rPr lang="en-US" dirty="0" smtClean="0"/>
                        <a:t>Total</a:t>
                      </a:r>
                      <a:r>
                        <a:rPr lang="en-US" baseline="0" dirty="0" smtClean="0"/>
                        <a:t> # of calories</a:t>
                      </a:r>
                      <a:endParaRPr lang="en-US" dirty="0"/>
                    </a:p>
                  </a:txBody>
                  <a:tcPr/>
                </a:tc>
                <a:tc>
                  <a:txBody>
                    <a:bodyPr/>
                    <a:lstStyle/>
                    <a:p>
                      <a:r>
                        <a:rPr lang="en-US" dirty="0" smtClean="0"/>
                        <a:t>Value</a:t>
                      </a:r>
                      <a:r>
                        <a:rPr lang="en-US" baseline="0" dirty="0" smtClean="0"/>
                        <a:t> change</a:t>
                      </a:r>
                      <a:endParaRPr lang="en-US" dirty="0"/>
                    </a:p>
                  </a:txBody>
                  <a:tcPr/>
                </a:tc>
              </a:tr>
            </a:tbl>
          </a:graphicData>
        </a:graphic>
      </p:graphicFrame>
    </p:spTree>
    <p:extLst>
      <p:ext uri="{BB962C8B-B14F-4D97-AF65-F5344CB8AC3E}">
        <p14:creationId xmlns:p14="http://schemas.microsoft.com/office/powerpoint/2010/main" val="2912529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
                                            <p:txEl>
                                              <p:pRg st="5" end="5"/>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Create your own tiles</a:t>
            </a:r>
          </a:p>
          <a:p>
            <a:r>
              <a:rPr lang="en-US" dirty="0" smtClean="0"/>
              <a:t>Send notifications and dialogs</a:t>
            </a:r>
          </a:p>
          <a:p>
            <a:r>
              <a:rPr lang="en-US" dirty="0" smtClean="0"/>
              <a:t>Create and send custom pages</a:t>
            </a:r>
          </a:p>
          <a:p>
            <a:r>
              <a:rPr lang="en-US" dirty="0" smtClean="0"/>
              <a:t>Receive events</a:t>
            </a:r>
            <a:endParaRPr lang="en-US" dirty="0"/>
          </a:p>
        </p:txBody>
      </p:sp>
      <p:pic>
        <p:nvPicPr>
          <p:cNvPr id="5" name="Picture Placeholder 4"/>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b="10591"/>
          <a:stretch/>
        </p:blipFill>
        <p:spPr>
          <a:xfrm>
            <a:off x="655637" y="2530475"/>
            <a:ext cx="3219450" cy="1728787"/>
          </a:xfrm>
          <a:prstGeom prst="roundRect">
            <a:avLst>
              <a:gd name="adj" fmla="val 10732"/>
            </a:avLst>
          </a:prstGeom>
          <a:solidFill>
            <a:srgbClr val="FFFFFF">
              <a:shade val="85000"/>
            </a:srgbClr>
          </a:solidFill>
          <a:ln>
            <a:noFill/>
          </a:ln>
          <a:effectLst>
            <a:reflection blurRad="12700" stA="38000" endPos="50000" dist="5000" dir="5400000" sy="-100000" algn="bl" rotWithShape="0"/>
          </a:effectLst>
        </p:spPr>
      </p:pic>
      <p:sp>
        <p:nvSpPr>
          <p:cNvPr id="4" name="Title 3"/>
          <p:cNvSpPr>
            <a:spLocks noGrp="1"/>
          </p:cNvSpPr>
          <p:nvPr>
            <p:ph type="title"/>
          </p:nvPr>
        </p:nvSpPr>
        <p:spPr/>
        <p:txBody>
          <a:bodyPr/>
          <a:lstStyle/>
          <a:p>
            <a:r>
              <a:rPr lang="en-US" dirty="0" smtClean="0"/>
              <a:t>Create interactive tiles</a:t>
            </a:r>
            <a:endParaRPr lang="en-US" dirty="0"/>
          </a:p>
        </p:txBody>
      </p:sp>
    </p:spTree>
    <p:extLst>
      <p:ext uri="{BB962C8B-B14F-4D97-AF65-F5344CB8AC3E}">
        <p14:creationId xmlns:p14="http://schemas.microsoft.com/office/powerpoint/2010/main" val="337531711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tiles</a:t>
            </a:r>
            <a:endParaRPr lang="en-US" dirty="0"/>
          </a:p>
        </p:txBody>
      </p:sp>
      <p:sp>
        <p:nvSpPr>
          <p:cNvPr id="4" name="Text Placeholder 4"/>
          <p:cNvSpPr>
            <a:spLocks noGrp="1"/>
          </p:cNvSpPr>
          <p:nvPr>
            <p:ph type="body" sz="quarter" idx="11"/>
          </p:nvPr>
        </p:nvSpPr>
        <p:spPr>
          <a:xfrm>
            <a:off x="283147" y="1668463"/>
            <a:ext cx="4868290" cy="5029200"/>
          </a:xfrm>
        </p:spPr>
        <p:txBody>
          <a:bodyPr/>
          <a:lstStyle/>
          <a:p>
            <a:r>
              <a:rPr lang="en-US" sz="1800" dirty="0">
                <a:latin typeface="Consolas" panose="020B0609020204030204" pitchFamily="49" charset="0"/>
                <a:cs typeface="Consolas" panose="020B0609020204030204" pitchFamily="49" charset="0"/>
              </a:rPr>
              <a:t>u</a:t>
            </a:r>
            <a:r>
              <a:rPr lang="en-US" sz="1800" dirty="0" smtClean="0">
                <a:latin typeface="Consolas" panose="020B0609020204030204" pitchFamily="49" charset="0"/>
                <a:cs typeface="Consolas" panose="020B0609020204030204" pitchFamily="49" charset="0"/>
              </a:rPr>
              <a:t>sing </a:t>
            </a:r>
            <a:r>
              <a:rPr lang="en-US" sz="1800" dirty="0" err="1" smtClean="0">
                <a:latin typeface="Consolas" panose="020B0609020204030204" pitchFamily="49" charset="0"/>
                <a:cs typeface="Consolas" panose="020B0609020204030204" pitchFamily="49" charset="0"/>
              </a:rPr>
              <a:t>Microsoft.Band.Tiles</a:t>
            </a:r>
            <a:endParaRPr lang="en-US" sz="1800" dirty="0" smtClean="0">
              <a:latin typeface="Consolas" panose="020B0609020204030204" pitchFamily="49" charset="0"/>
              <a:cs typeface="Consolas" panose="020B0609020204030204" pitchFamily="49" charset="0"/>
            </a:endParaRPr>
          </a:p>
          <a:p>
            <a:r>
              <a:rPr lang="en-US" sz="1800" b="1" dirty="0" err="1" smtClean="0">
                <a:latin typeface="Consolas" panose="020B0609020204030204" pitchFamily="49" charset="0"/>
                <a:cs typeface="Consolas" panose="020B0609020204030204" pitchFamily="49" charset="0"/>
              </a:rPr>
              <a:t>bandClient.TileManager</a:t>
            </a:r>
            <a:r>
              <a:rPr lang="en-US" sz="1800" dirty="0" smtClean="0">
                <a:latin typeface="Consolas" panose="020B0609020204030204" pitchFamily="49" charset="0"/>
                <a:cs typeface="Consolas" panose="020B0609020204030204" pitchFamily="49" charset="0"/>
              </a:rPr>
              <a:t> </a:t>
            </a:r>
          </a:p>
          <a:p>
            <a:endParaRPr lang="en-US" sz="1800" dirty="0" smtClean="0"/>
          </a:p>
          <a:p>
            <a:r>
              <a:rPr lang="en-US" sz="1800" dirty="0" smtClean="0"/>
              <a:t>Apps can create 1 or more tiles.</a:t>
            </a:r>
          </a:p>
          <a:p>
            <a:pPr marL="0" indent="0"/>
            <a:r>
              <a:rPr lang="en-US" sz="1800" dirty="0" smtClean="0"/>
              <a:t>Tile has a GUID, a tile icon, a badge icon.</a:t>
            </a:r>
          </a:p>
          <a:p>
            <a:pPr marL="0" indent="0"/>
            <a:r>
              <a:rPr lang="en-US" sz="1800" dirty="0" smtClean="0"/>
              <a:t>Up to 8 </a:t>
            </a:r>
            <a:r>
              <a:rPr lang="en-US" sz="1800" dirty="0"/>
              <a:t>a</a:t>
            </a:r>
            <a:r>
              <a:rPr lang="en-US" sz="1800" dirty="0" smtClean="0"/>
              <a:t>dditional icons</a:t>
            </a:r>
            <a:r>
              <a:rPr lang="en-US" sz="1800" dirty="0"/>
              <a:t> </a:t>
            </a:r>
            <a:r>
              <a:rPr lang="en-US" sz="1800" dirty="0" smtClean="0"/>
              <a:t>for use within pages.</a:t>
            </a:r>
          </a:p>
          <a:p>
            <a:endParaRPr lang="en-US" sz="1800" dirty="0" smtClean="0"/>
          </a:p>
          <a:p>
            <a:endParaRPr lang="en-US" sz="1800" dirty="0" smtClean="0"/>
          </a:p>
          <a:p>
            <a:r>
              <a:rPr lang="en-US" sz="1800" dirty="0"/>
              <a:t>T</a:t>
            </a:r>
            <a:r>
              <a:rPr lang="en-US" sz="1800" dirty="0" smtClean="0"/>
              <a:t>ile can have up to 8 “Pages”.</a:t>
            </a:r>
          </a:p>
          <a:p>
            <a:pPr marL="0" indent="0"/>
            <a:r>
              <a:rPr lang="en-US" sz="1800" dirty="0" smtClean="0"/>
              <a:t>Viewport for page </a:t>
            </a:r>
            <a:r>
              <a:rPr lang="en-US" sz="1800" dirty="0"/>
              <a:t>content is 245 x 106 </a:t>
            </a:r>
            <a:r>
              <a:rPr lang="en-US" sz="1800" dirty="0" smtClean="0"/>
              <a:t>pixels.</a:t>
            </a:r>
          </a:p>
          <a:p>
            <a:endParaRPr lang="en-US" sz="1800" dirty="0" smtClean="0"/>
          </a:p>
          <a:p>
            <a:pPr marL="0" indent="0"/>
            <a:r>
              <a:rPr lang="en-US" sz="1800" dirty="0" smtClean="0"/>
              <a:t>Pages are either generic messages or built from custom layouts.</a:t>
            </a:r>
          </a:p>
        </p:txBody>
      </p:sp>
      <p:pic>
        <p:nvPicPr>
          <p:cNvPr id="5" name="Picture 4"/>
          <p:cNvPicPr>
            <a:picLocks noChangeAspect="1"/>
          </p:cNvPicPr>
          <p:nvPr/>
        </p:nvPicPr>
        <p:blipFill>
          <a:blip r:embed="rId2"/>
          <a:stretch>
            <a:fillRect/>
          </a:stretch>
        </p:blipFill>
        <p:spPr>
          <a:xfrm>
            <a:off x="6675437" y="1744662"/>
            <a:ext cx="3886200" cy="222849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2437" y="4183062"/>
            <a:ext cx="5943600" cy="2032154"/>
          </a:xfrm>
          <a:prstGeom prst="rect">
            <a:avLst/>
          </a:prstGeom>
          <a:noFill/>
          <a:ln>
            <a:noFill/>
          </a:ln>
        </p:spPr>
      </p:pic>
    </p:spTree>
    <p:extLst>
      <p:ext uri="{BB962C8B-B14F-4D97-AF65-F5344CB8AC3E}">
        <p14:creationId xmlns:p14="http://schemas.microsoft.com/office/powerpoint/2010/main" val="538444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xEl>
                                              <p:pRg st="8" end="8"/>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xEl>
                                              <p:pRg st="9" end="9"/>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xEl>
                                              <p:pRg st="11" end="11"/>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Notifications</a:t>
            </a:r>
            <a:endParaRPr lang="en-US" dirty="0"/>
          </a:p>
        </p:txBody>
      </p:sp>
      <p:sp>
        <p:nvSpPr>
          <p:cNvPr id="4" name="Text Placeholder 4"/>
          <p:cNvSpPr>
            <a:spLocks noGrp="1"/>
          </p:cNvSpPr>
          <p:nvPr>
            <p:ph type="body" sz="quarter" idx="11"/>
          </p:nvPr>
        </p:nvSpPr>
        <p:spPr>
          <a:xfrm>
            <a:off x="283147" y="1668463"/>
            <a:ext cx="4792090" cy="5029200"/>
          </a:xfrm>
        </p:spPr>
        <p:txBody>
          <a:bodyPr/>
          <a:lstStyle/>
          <a:p>
            <a:r>
              <a:rPr lang="en-US" sz="1800" dirty="0">
                <a:latin typeface="Consolas" panose="020B0609020204030204" pitchFamily="49" charset="0"/>
                <a:cs typeface="Consolas" panose="020B0609020204030204" pitchFamily="49" charset="0"/>
              </a:rPr>
              <a:t>u</a:t>
            </a:r>
            <a:r>
              <a:rPr lang="en-US" sz="1800" dirty="0" smtClean="0">
                <a:latin typeface="Consolas" panose="020B0609020204030204" pitchFamily="49" charset="0"/>
                <a:cs typeface="Consolas" panose="020B0609020204030204" pitchFamily="49" charset="0"/>
              </a:rPr>
              <a:t>sing </a:t>
            </a:r>
            <a:r>
              <a:rPr lang="en-US" sz="1800" dirty="0" err="1" smtClean="0">
                <a:latin typeface="Consolas" panose="020B0609020204030204" pitchFamily="49" charset="0"/>
                <a:cs typeface="Consolas" panose="020B0609020204030204" pitchFamily="49" charset="0"/>
              </a:rPr>
              <a:t>Microsoft.Band.Notifications</a:t>
            </a:r>
            <a:endParaRPr lang="en-US" sz="1800" dirty="0" smtClean="0">
              <a:latin typeface="Consolas" panose="020B0609020204030204" pitchFamily="49" charset="0"/>
              <a:cs typeface="Consolas" panose="020B0609020204030204" pitchFamily="49" charset="0"/>
            </a:endParaRPr>
          </a:p>
          <a:p>
            <a:r>
              <a:rPr lang="en-US" sz="1800" b="1" dirty="0" err="1" smtClean="0">
                <a:latin typeface="Consolas" panose="020B0609020204030204" pitchFamily="49" charset="0"/>
                <a:cs typeface="Consolas" panose="020B0609020204030204" pitchFamily="49" charset="0"/>
              </a:rPr>
              <a:t>bandClient.NotificationManager</a:t>
            </a:r>
            <a:endParaRPr lang="en-US" sz="1800" b="1" dirty="0" smtClean="0">
              <a:latin typeface="Consolas" panose="020B0609020204030204" pitchFamily="49" charset="0"/>
              <a:cs typeface="Consolas" panose="020B0609020204030204" pitchFamily="49" charset="0"/>
            </a:endParaRPr>
          </a:p>
          <a:p>
            <a:endParaRPr lang="en-US" sz="1800" dirty="0" smtClean="0"/>
          </a:p>
          <a:p>
            <a:r>
              <a:rPr lang="en-US" sz="1800" dirty="0"/>
              <a:t>3</a:t>
            </a:r>
            <a:r>
              <a:rPr lang="en-US" sz="1800" dirty="0" smtClean="0"/>
              <a:t> Types of Notifications</a:t>
            </a:r>
          </a:p>
          <a:p>
            <a:pPr>
              <a:buFont typeface="Arial" panose="020B0604020202020204" pitchFamily="34" charset="0"/>
              <a:buChar char="•"/>
            </a:pPr>
            <a:r>
              <a:rPr lang="en-US" sz="1800" dirty="0" smtClean="0"/>
              <a:t>Messages</a:t>
            </a:r>
            <a:endParaRPr lang="en-US" sz="1800" dirty="0"/>
          </a:p>
          <a:p>
            <a:pPr marL="0" indent="0"/>
            <a:r>
              <a:rPr lang="en-US" sz="1800" dirty="0" smtClean="0"/>
              <a:t>Title &amp; body</a:t>
            </a:r>
          </a:p>
          <a:p>
            <a:pPr marL="0" indent="0"/>
            <a:r>
              <a:rPr lang="en-US" sz="1800" dirty="0"/>
              <a:t>P</a:t>
            </a:r>
            <a:r>
              <a:rPr lang="en-US" sz="1800" dirty="0" smtClean="0"/>
              <a:t>ersist as pages inside the tile. </a:t>
            </a:r>
          </a:p>
          <a:p>
            <a:r>
              <a:rPr lang="en-US" sz="1800" dirty="0" smtClean="0"/>
              <a:t>FIFO style queue of 8 messages at a time.</a:t>
            </a:r>
          </a:p>
          <a:p>
            <a:endParaRPr lang="en-US" sz="1800" dirty="0"/>
          </a:p>
          <a:p>
            <a:pPr>
              <a:buFont typeface="Arial" panose="020B0604020202020204" pitchFamily="34" charset="0"/>
              <a:buChar char="•"/>
            </a:pPr>
            <a:r>
              <a:rPr lang="en-US" sz="1800" dirty="0" smtClean="0"/>
              <a:t>Dialogs</a:t>
            </a:r>
          </a:p>
          <a:p>
            <a:pPr marL="0" indent="0"/>
            <a:r>
              <a:rPr lang="en-US" sz="1800" dirty="0" smtClean="0"/>
              <a:t>Pop up </a:t>
            </a:r>
            <a:r>
              <a:rPr lang="en-US" sz="1800" dirty="0"/>
              <a:t>m</a:t>
            </a:r>
            <a:r>
              <a:rPr lang="en-US" sz="1800" dirty="0" smtClean="0"/>
              <a:t>essages but do not persist inside the tile. </a:t>
            </a:r>
          </a:p>
          <a:p>
            <a:endParaRPr lang="en-US" sz="1800" dirty="0"/>
          </a:p>
          <a:p>
            <a:pPr>
              <a:buFont typeface="Arial" panose="020B0604020202020204" pitchFamily="34" charset="0"/>
              <a:buChar char="•"/>
            </a:pPr>
            <a:r>
              <a:rPr lang="en-US" sz="1800" dirty="0" smtClean="0"/>
              <a:t>Haptic Alerts</a:t>
            </a:r>
          </a:p>
          <a:p>
            <a:r>
              <a:rPr lang="en-US" sz="1800" dirty="0"/>
              <a:t>P</a:t>
            </a:r>
            <a:r>
              <a:rPr lang="en-US" sz="1800" dirty="0" smtClean="0"/>
              <a:t>redefined vibration types.</a:t>
            </a:r>
          </a:p>
        </p:txBody>
      </p:sp>
      <p:pic>
        <p:nvPicPr>
          <p:cNvPr id="5" name="Picture 4"/>
          <p:cNvPicPr>
            <a:picLocks noChangeAspect="1"/>
          </p:cNvPicPr>
          <p:nvPr/>
        </p:nvPicPr>
        <p:blipFill>
          <a:blip r:embed="rId2"/>
          <a:stretch>
            <a:fillRect/>
          </a:stretch>
        </p:blipFill>
        <p:spPr>
          <a:xfrm>
            <a:off x="5181599" y="2266841"/>
            <a:ext cx="3429000" cy="1992421"/>
          </a:xfrm>
          <a:prstGeom prst="rect">
            <a:avLst/>
          </a:prstGeom>
        </p:spPr>
      </p:pic>
      <p:pic>
        <p:nvPicPr>
          <p:cNvPr id="6" name="Picture 5"/>
          <p:cNvPicPr>
            <a:picLocks noChangeAspect="1"/>
          </p:cNvPicPr>
          <p:nvPr/>
        </p:nvPicPr>
        <p:blipFill>
          <a:blip r:embed="rId3"/>
          <a:stretch>
            <a:fillRect/>
          </a:stretch>
        </p:blipFill>
        <p:spPr>
          <a:xfrm>
            <a:off x="8622399" y="2266841"/>
            <a:ext cx="3920438" cy="1962150"/>
          </a:xfrm>
          <a:prstGeom prst="rect">
            <a:avLst/>
          </a:prstGeom>
        </p:spPr>
      </p:pic>
      <p:pic>
        <p:nvPicPr>
          <p:cNvPr id="7" name="Picture 6"/>
          <p:cNvPicPr>
            <a:picLocks noChangeAspect="1"/>
          </p:cNvPicPr>
          <p:nvPr/>
        </p:nvPicPr>
        <p:blipFill rotWithShape="1">
          <a:blip r:embed="rId4"/>
          <a:srcRect r="41955"/>
          <a:stretch/>
        </p:blipFill>
        <p:spPr>
          <a:xfrm>
            <a:off x="5181599" y="4335462"/>
            <a:ext cx="3434711" cy="1539358"/>
          </a:xfrm>
          <a:prstGeom prst="rect">
            <a:avLst/>
          </a:prstGeom>
        </p:spPr>
      </p:pic>
      <p:grpSp>
        <p:nvGrpSpPr>
          <p:cNvPr id="10" name="Group 9"/>
          <p:cNvGrpSpPr/>
          <p:nvPr/>
        </p:nvGrpSpPr>
        <p:grpSpPr>
          <a:xfrm>
            <a:off x="8610599" y="4335461"/>
            <a:ext cx="3627438" cy="1539359"/>
            <a:chOff x="8504237" y="4173597"/>
            <a:chExt cx="3352800" cy="1368326"/>
          </a:xfrm>
        </p:grpSpPr>
        <p:pic>
          <p:nvPicPr>
            <p:cNvPr id="8" name="Picture 7"/>
            <p:cNvPicPr>
              <a:picLocks noChangeAspect="1"/>
            </p:cNvPicPr>
            <p:nvPr/>
          </p:nvPicPr>
          <p:blipFill>
            <a:blip r:embed="rId5"/>
            <a:stretch>
              <a:fillRect/>
            </a:stretch>
          </p:blipFill>
          <p:spPr>
            <a:xfrm>
              <a:off x="8504237" y="4173597"/>
              <a:ext cx="3352800" cy="1368326"/>
            </a:xfrm>
            <a:prstGeom prst="rect">
              <a:avLst/>
            </a:prstGeom>
          </p:spPr>
        </p:pic>
        <p:pic>
          <p:nvPicPr>
            <p:cNvPr id="9" name="Picture 8"/>
            <p:cNvPicPr>
              <a:picLocks noChangeAspect="1"/>
            </p:cNvPicPr>
            <p:nvPr/>
          </p:nvPicPr>
          <p:blipFill rotWithShape="1">
            <a:blip r:embed="rId6"/>
            <a:srcRect l="18657" t="16000" r="8615" b="-1"/>
            <a:stretch/>
          </p:blipFill>
          <p:spPr>
            <a:xfrm>
              <a:off x="8656637" y="4723040"/>
              <a:ext cx="187571" cy="196948"/>
            </a:xfrm>
            <a:prstGeom prst="rect">
              <a:avLst/>
            </a:prstGeom>
          </p:spPr>
        </p:pic>
      </p:grpSp>
    </p:spTree>
    <p:extLst>
      <p:ext uri="{BB962C8B-B14F-4D97-AF65-F5344CB8AC3E}">
        <p14:creationId xmlns:p14="http://schemas.microsoft.com/office/powerpoint/2010/main" val="225877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Custom </a:t>
            </a:r>
            <a:r>
              <a:rPr lang="en-US" dirty="0"/>
              <a:t>l</a:t>
            </a:r>
            <a:r>
              <a:rPr lang="en-US" dirty="0" smtClean="0"/>
              <a:t>ayouts</a:t>
            </a:r>
            <a:endParaRPr lang="en-US" dirty="0"/>
          </a:p>
        </p:txBody>
      </p:sp>
      <p:sp>
        <p:nvSpPr>
          <p:cNvPr id="5" name="Text Placeholder 4"/>
          <p:cNvSpPr>
            <a:spLocks noGrp="1"/>
          </p:cNvSpPr>
          <p:nvPr>
            <p:ph type="body" sz="quarter" idx="11"/>
          </p:nvPr>
        </p:nvSpPr>
        <p:spPr>
          <a:xfrm>
            <a:off x="283147" y="1668463"/>
            <a:ext cx="4715890" cy="5029200"/>
          </a:xfrm>
        </p:spPr>
        <p:txBody>
          <a:bodyPr/>
          <a:lstStyle/>
          <a:p>
            <a:pPr marL="0" indent="0"/>
            <a:r>
              <a:rPr lang="en-US" sz="1800" dirty="0">
                <a:latin typeface="Consolas" panose="020B0609020204030204" pitchFamily="49" charset="0"/>
                <a:cs typeface="Consolas" panose="020B0609020204030204" pitchFamily="49" charset="0"/>
              </a:rPr>
              <a:t>u</a:t>
            </a:r>
            <a:r>
              <a:rPr lang="en-US" sz="1800" dirty="0" smtClean="0">
                <a:latin typeface="Consolas" panose="020B0609020204030204" pitchFamily="49" charset="0"/>
                <a:cs typeface="Consolas" panose="020B0609020204030204" pitchFamily="49" charset="0"/>
              </a:rPr>
              <a:t>sing </a:t>
            </a:r>
            <a:r>
              <a:rPr lang="en-US" sz="1800" dirty="0" err="1" smtClean="0">
                <a:latin typeface="Consolas" panose="020B0609020204030204" pitchFamily="49" charset="0"/>
                <a:cs typeface="Consolas" panose="020B0609020204030204" pitchFamily="49" charset="0"/>
              </a:rPr>
              <a:t>Microsoft.Band.Tiles.Pages</a:t>
            </a:r>
            <a:endParaRPr lang="en-US" sz="1800" dirty="0" smtClean="0">
              <a:latin typeface="Consolas" panose="020B0609020204030204" pitchFamily="49" charset="0"/>
              <a:cs typeface="Consolas" panose="020B0609020204030204" pitchFamily="49" charset="0"/>
            </a:endParaRPr>
          </a:p>
          <a:p>
            <a:pPr marL="0" indent="0"/>
            <a:r>
              <a:rPr lang="en-US" sz="1800" b="1" dirty="0" err="1" smtClean="0">
                <a:latin typeface="Consolas" panose="020B0609020204030204" pitchFamily="49" charset="0"/>
                <a:cs typeface="Consolas" panose="020B0609020204030204" pitchFamily="49" charset="0"/>
              </a:rPr>
              <a:t>PageLayout</a:t>
            </a:r>
            <a:endParaRPr lang="en-US" sz="1800" b="1" dirty="0" smtClean="0">
              <a:latin typeface="Consolas" panose="020B0609020204030204" pitchFamily="49" charset="0"/>
              <a:cs typeface="Consolas" panose="020B0609020204030204" pitchFamily="49" charset="0"/>
            </a:endParaRPr>
          </a:p>
          <a:p>
            <a:pPr marL="0" indent="0"/>
            <a:endParaRPr lang="en-US" sz="1800" dirty="0" smtClean="0"/>
          </a:p>
          <a:p>
            <a:pPr marL="0" indent="0"/>
            <a:r>
              <a:rPr lang="en-US" sz="1800" dirty="0" smtClean="0"/>
              <a:t>Tile can register up to 5 layouts.</a:t>
            </a:r>
          </a:p>
          <a:p>
            <a:pPr marL="0" indent="0"/>
            <a:r>
              <a:rPr lang="en-US" sz="1800" dirty="0"/>
              <a:t>T</a:t>
            </a:r>
            <a:r>
              <a:rPr lang="en-US" sz="1800" dirty="0" smtClean="0"/>
              <a:t>ree of container and primitive elements.</a:t>
            </a:r>
          </a:p>
          <a:p>
            <a:pPr marL="0" indent="0"/>
            <a:endParaRPr lang="en-US" sz="1800" dirty="0" smtClean="0"/>
          </a:p>
          <a:p>
            <a:pPr marL="0" indent="0"/>
            <a:r>
              <a:rPr lang="en-US" sz="1800" dirty="0" smtClean="0"/>
              <a:t>Container elements can have 1 or more container or primitive elements.</a:t>
            </a:r>
          </a:p>
          <a:p>
            <a:pPr marL="0" indent="0"/>
            <a:r>
              <a:rPr lang="en-US" sz="1800" dirty="0" smtClean="0"/>
              <a:t>Primitive elements contain content.</a:t>
            </a:r>
          </a:p>
          <a:p>
            <a:pPr marL="0" indent="0"/>
            <a:endParaRPr lang="en-US" sz="1800" dirty="0" smtClean="0"/>
          </a:p>
          <a:p>
            <a:pPr marL="0" indent="0"/>
            <a:r>
              <a:rPr lang="en-US" sz="1800" dirty="0" smtClean="0"/>
              <a:t>Elements support positioning, formatting and styling.</a:t>
            </a:r>
          </a:p>
        </p:txBody>
      </p:sp>
      <p:graphicFrame>
        <p:nvGraphicFramePr>
          <p:cNvPr id="8" name="Table 7"/>
          <p:cNvGraphicFramePr>
            <a:graphicFrameLocks noGrp="1"/>
          </p:cNvGraphicFramePr>
          <p:nvPr>
            <p:extLst>
              <p:ext uri="{D42A27DB-BD31-4B8C-83A1-F6EECF244321}">
                <p14:modId xmlns:p14="http://schemas.microsoft.com/office/powerpoint/2010/main" val="2843438727"/>
              </p:ext>
            </p:extLst>
          </p:nvPr>
        </p:nvGraphicFramePr>
        <p:xfrm>
          <a:off x="5075237" y="1744662"/>
          <a:ext cx="7035594" cy="2590800"/>
        </p:xfrm>
        <a:graphic>
          <a:graphicData uri="http://schemas.openxmlformats.org/drawingml/2006/table">
            <a:tbl>
              <a:tblPr firstRow="1" bandRow="1">
                <a:tableStyleId>{21E4AEA4-8DFA-4A89-87EB-49C32662AFE0}</a:tableStyleId>
              </a:tblPr>
              <a:tblGrid>
                <a:gridCol w="3517797"/>
                <a:gridCol w="3517797"/>
              </a:tblGrid>
              <a:tr h="121779">
                <a:tc>
                  <a:txBody>
                    <a:bodyPr/>
                    <a:lstStyle/>
                    <a:p>
                      <a:r>
                        <a:rPr lang="en-US" dirty="0" smtClean="0"/>
                        <a:t>Container</a:t>
                      </a:r>
                      <a:r>
                        <a:rPr lang="en-US" baseline="0" dirty="0" smtClean="0"/>
                        <a:t> Elements</a:t>
                      </a:r>
                      <a:endParaRPr lang="en-US" dirty="0"/>
                    </a:p>
                  </a:txBody>
                  <a:tcPr/>
                </a:tc>
                <a:tc>
                  <a:txBody>
                    <a:bodyPr/>
                    <a:lstStyle/>
                    <a:p>
                      <a:r>
                        <a:rPr lang="en-US" dirty="0" smtClean="0"/>
                        <a:t>Primitive Elements</a:t>
                      </a:r>
                      <a:endParaRPr lang="en-US" dirty="0"/>
                    </a:p>
                  </a:txBody>
                  <a:tcPr/>
                </a:tc>
              </a:tr>
              <a:tr h="370840">
                <a:tc>
                  <a:txBody>
                    <a:bodyPr/>
                    <a:lstStyle/>
                    <a:p>
                      <a:r>
                        <a:rPr lang="en-US" dirty="0" err="1" smtClean="0"/>
                        <a:t>FlowPanel</a:t>
                      </a:r>
                      <a:endParaRPr lang="en-US" dirty="0"/>
                    </a:p>
                  </a:txBody>
                  <a:tcPr/>
                </a:tc>
                <a:tc>
                  <a:txBody>
                    <a:bodyPr/>
                    <a:lstStyle/>
                    <a:p>
                      <a:r>
                        <a:rPr lang="en-US" dirty="0" err="1" smtClean="0"/>
                        <a:t>TextBlock</a:t>
                      </a:r>
                      <a:endParaRPr lang="en-US" dirty="0"/>
                    </a:p>
                  </a:txBody>
                  <a:tcPr/>
                </a:tc>
              </a:tr>
              <a:tr h="370840">
                <a:tc>
                  <a:txBody>
                    <a:bodyPr/>
                    <a:lstStyle/>
                    <a:p>
                      <a:r>
                        <a:rPr lang="en-US" dirty="0" err="1" smtClean="0"/>
                        <a:t>ScrollFlowPanel</a:t>
                      </a:r>
                      <a:endParaRPr lang="en-US" dirty="0"/>
                    </a:p>
                  </a:txBody>
                  <a:tcPr/>
                </a:tc>
                <a:tc>
                  <a:txBody>
                    <a:bodyPr/>
                    <a:lstStyle/>
                    <a:p>
                      <a:r>
                        <a:rPr lang="en-US" dirty="0" err="1" smtClean="0"/>
                        <a:t>WrappedTextBlock</a:t>
                      </a:r>
                      <a:endParaRPr lang="en-US" dirty="0"/>
                    </a:p>
                  </a:txBody>
                  <a:tcPr/>
                </a:tc>
              </a:tr>
              <a:tr h="370840">
                <a:tc>
                  <a:txBody>
                    <a:bodyPr/>
                    <a:lstStyle/>
                    <a:p>
                      <a:r>
                        <a:rPr lang="en-US" dirty="0" err="1" smtClean="0"/>
                        <a:t>FilledPanel</a:t>
                      </a:r>
                      <a:endParaRPr lang="en-US" dirty="0"/>
                    </a:p>
                  </a:txBody>
                  <a:tcPr/>
                </a:tc>
                <a:tc>
                  <a:txBody>
                    <a:bodyPr/>
                    <a:lstStyle/>
                    <a:p>
                      <a:r>
                        <a:rPr lang="en-US" dirty="0" smtClean="0"/>
                        <a:t>Icon</a:t>
                      </a:r>
                      <a:endParaRPr lang="en-US" dirty="0"/>
                    </a:p>
                  </a:txBody>
                  <a:tcPr/>
                </a:tc>
              </a:tr>
              <a:tr h="370840">
                <a:tc>
                  <a:txBody>
                    <a:bodyPr/>
                    <a:lstStyle/>
                    <a:p>
                      <a:endParaRPr lang="en-US" dirty="0"/>
                    </a:p>
                  </a:txBody>
                  <a:tcPr/>
                </a:tc>
                <a:tc>
                  <a:txBody>
                    <a:bodyPr/>
                    <a:lstStyle/>
                    <a:p>
                      <a:r>
                        <a:rPr lang="en-US" dirty="0" smtClean="0"/>
                        <a:t>Barcode</a:t>
                      </a:r>
                    </a:p>
                  </a:txBody>
                  <a:tcPr/>
                </a:tc>
              </a:tr>
              <a:tr h="370840">
                <a:tc>
                  <a:txBody>
                    <a:bodyPr/>
                    <a:lstStyle/>
                    <a:p>
                      <a:endParaRPr lang="en-US" dirty="0"/>
                    </a:p>
                  </a:txBody>
                  <a:tcPr/>
                </a:tc>
                <a:tc>
                  <a:txBody>
                    <a:bodyPr/>
                    <a:lstStyle/>
                    <a:p>
                      <a:r>
                        <a:rPr lang="en-US" dirty="0" err="1" smtClean="0"/>
                        <a:t>TextButton</a:t>
                      </a:r>
                      <a:endParaRPr lang="en-US" dirty="0" smtClean="0"/>
                    </a:p>
                  </a:txBody>
                  <a:tcPr/>
                </a:tc>
              </a:tr>
              <a:tr h="370840">
                <a:tc>
                  <a:txBody>
                    <a:bodyPr/>
                    <a:lstStyle/>
                    <a:p>
                      <a:endParaRPr lang="en-US" dirty="0"/>
                    </a:p>
                  </a:txBody>
                  <a:tcPr/>
                </a:tc>
                <a:tc>
                  <a:txBody>
                    <a:bodyPr/>
                    <a:lstStyle/>
                    <a:p>
                      <a:r>
                        <a:rPr lang="en-US" dirty="0" err="1" smtClean="0"/>
                        <a:t>FilledButton</a:t>
                      </a:r>
                      <a:endParaRPr lang="en-US" dirty="0" smtClean="0"/>
                    </a:p>
                  </a:txBody>
                  <a:tcPr/>
                </a:tc>
              </a:tr>
            </a:tbl>
          </a:graphicData>
        </a:graphic>
      </p:graphicFrame>
      <p:pic>
        <p:nvPicPr>
          <p:cNvPr id="2" name="Picture 1"/>
          <p:cNvPicPr>
            <a:picLocks noChangeAspect="1"/>
          </p:cNvPicPr>
          <p:nvPr/>
        </p:nvPicPr>
        <p:blipFill rotWithShape="1">
          <a:blip r:embed="rId2"/>
          <a:srcRect l="25842" r="-353"/>
          <a:stretch/>
        </p:blipFill>
        <p:spPr>
          <a:xfrm>
            <a:off x="4940060" y="4411662"/>
            <a:ext cx="3675757" cy="2057400"/>
          </a:xfrm>
          <a:prstGeom prst="rect">
            <a:avLst/>
          </a:prstGeom>
        </p:spPr>
      </p:pic>
      <p:pic>
        <p:nvPicPr>
          <p:cNvPr id="4" name="Picture 3"/>
          <p:cNvPicPr>
            <a:picLocks noChangeAspect="1"/>
          </p:cNvPicPr>
          <p:nvPr/>
        </p:nvPicPr>
        <p:blipFill>
          <a:blip r:embed="rId3"/>
          <a:stretch>
            <a:fillRect/>
          </a:stretch>
        </p:blipFill>
        <p:spPr>
          <a:xfrm>
            <a:off x="8560708" y="4399930"/>
            <a:ext cx="3829729" cy="2265076"/>
          </a:xfrm>
          <a:prstGeom prst="rect">
            <a:avLst/>
          </a:prstGeom>
        </p:spPr>
      </p:pic>
    </p:spTree>
    <p:extLst>
      <p:ext uri="{BB962C8B-B14F-4D97-AF65-F5344CB8AC3E}">
        <p14:creationId xmlns:p14="http://schemas.microsoft.com/office/powerpoint/2010/main" val="2574273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9" end="9"/>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Receiving events from tiles</a:t>
            </a:r>
            <a:endParaRPr lang="en-US" dirty="0"/>
          </a:p>
        </p:txBody>
      </p:sp>
      <p:sp>
        <p:nvSpPr>
          <p:cNvPr id="5" name="Text Placeholder 4"/>
          <p:cNvSpPr>
            <a:spLocks noGrp="1"/>
          </p:cNvSpPr>
          <p:nvPr>
            <p:ph type="body" sz="quarter" idx="11"/>
          </p:nvPr>
        </p:nvSpPr>
        <p:spPr>
          <a:xfrm>
            <a:off x="283147" y="1668463"/>
            <a:ext cx="5020690" cy="5029200"/>
          </a:xfrm>
        </p:spPr>
        <p:txBody>
          <a:bodyPr/>
          <a:lstStyle/>
          <a:p>
            <a:pPr marL="0" indent="0"/>
            <a:r>
              <a:rPr lang="en-US" sz="1800" dirty="0">
                <a:latin typeface="Consolas" panose="020B0609020204030204" pitchFamily="49" charset="0"/>
                <a:cs typeface="Consolas" panose="020B0609020204030204" pitchFamily="49" charset="0"/>
              </a:rPr>
              <a:t>u</a:t>
            </a:r>
            <a:r>
              <a:rPr lang="en-US" sz="1800" dirty="0" smtClean="0">
                <a:latin typeface="Consolas" panose="020B0609020204030204" pitchFamily="49" charset="0"/>
                <a:cs typeface="Consolas" panose="020B0609020204030204" pitchFamily="49" charset="0"/>
              </a:rPr>
              <a:t>sing </a:t>
            </a:r>
            <a:r>
              <a:rPr lang="en-US" sz="1800" dirty="0" err="1" smtClean="0">
                <a:latin typeface="Consolas" panose="020B0609020204030204" pitchFamily="49" charset="0"/>
                <a:cs typeface="Consolas" panose="020B0609020204030204" pitchFamily="49" charset="0"/>
              </a:rPr>
              <a:t>Microsoft.Band.Tiles.Events</a:t>
            </a:r>
            <a:endParaRPr lang="en-US" sz="1800" dirty="0" smtClean="0">
              <a:latin typeface="Consolas" panose="020B0609020204030204" pitchFamily="49" charset="0"/>
              <a:cs typeface="Consolas" panose="020B0609020204030204" pitchFamily="49" charset="0"/>
            </a:endParaRPr>
          </a:p>
          <a:p>
            <a:pPr marL="0" indent="0"/>
            <a:r>
              <a:rPr lang="en-US" sz="1800" b="1" dirty="0" err="1" smtClean="0">
                <a:latin typeface="Consolas" panose="020B0609020204030204" pitchFamily="49" charset="0"/>
                <a:cs typeface="Consolas" panose="020B0609020204030204" pitchFamily="49" charset="0"/>
              </a:rPr>
              <a:t>IBandTileEvent</a:t>
            </a:r>
            <a:r>
              <a:rPr lang="en-US" sz="1800" b="1" dirty="0" smtClean="0">
                <a:latin typeface="Consolas" panose="020B0609020204030204" pitchFamily="49" charset="0"/>
                <a:cs typeface="Consolas" panose="020B0609020204030204" pitchFamily="49" charset="0"/>
              </a:rPr>
              <a:t>, </a:t>
            </a:r>
            <a:r>
              <a:rPr lang="en-US" sz="1800" b="1" dirty="0" err="1" smtClean="0">
                <a:latin typeface="Consolas" panose="020B0609020204030204" pitchFamily="49" charset="0"/>
                <a:cs typeface="Consolas" panose="020B0609020204030204" pitchFamily="49" charset="0"/>
              </a:rPr>
              <a:t>IBandTileEventArgs</a:t>
            </a:r>
            <a:endParaRPr lang="en-US" sz="1800" b="1" dirty="0" smtClean="0">
              <a:latin typeface="Consolas" panose="020B0609020204030204" pitchFamily="49" charset="0"/>
              <a:cs typeface="Consolas" panose="020B0609020204030204" pitchFamily="49" charset="0"/>
            </a:endParaRPr>
          </a:p>
          <a:p>
            <a:pPr marL="0" indent="0"/>
            <a:endParaRPr lang="en-US" sz="1800" dirty="0" smtClean="0"/>
          </a:p>
          <a:p>
            <a:pPr marL="0" indent="0"/>
            <a:r>
              <a:rPr lang="en-US" sz="1800" dirty="0" smtClean="0"/>
              <a:t>Each tile has 3 events you can subscribe to:</a:t>
            </a:r>
          </a:p>
          <a:p>
            <a:pPr marL="0" indent="0"/>
            <a:endParaRPr lang="en-US" sz="1800" dirty="0" smtClean="0"/>
          </a:p>
          <a:p>
            <a:pPr marL="285750" indent="-285750">
              <a:buFont typeface="Arial" panose="020B0604020202020204" pitchFamily="34" charset="0"/>
              <a:buChar char="•"/>
            </a:pPr>
            <a:r>
              <a:rPr lang="en-US" sz="1800" dirty="0" smtClean="0"/>
              <a:t>Tile Opened</a:t>
            </a:r>
          </a:p>
          <a:p>
            <a:pPr marL="0" indent="0"/>
            <a:endParaRPr lang="en-US" sz="1800" dirty="0" smtClean="0"/>
          </a:p>
          <a:p>
            <a:pPr marL="285750" indent="-285750">
              <a:buFont typeface="Arial" panose="020B0604020202020204" pitchFamily="34" charset="0"/>
              <a:buChar char="•"/>
            </a:pPr>
            <a:r>
              <a:rPr lang="en-US" sz="1800" dirty="0" smtClean="0"/>
              <a:t>Tile Closed</a:t>
            </a:r>
          </a:p>
          <a:p>
            <a:pPr marL="0" indent="0"/>
            <a:endParaRPr lang="en-US" sz="1800" dirty="0" smtClean="0"/>
          </a:p>
          <a:p>
            <a:pPr marL="285750" indent="-285750">
              <a:buFont typeface="Arial" panose="020B0604020202020204" pitchFamily="34" charset="0"/>
              <a:buChar char="•"/>
            </a:pPr>
            <a:r>
              <a:rPr lang="en-US" sz="1800" dirty="0" smtClean="0"/>
              <a:t>Button Pressed</a:t>
            </a:r>
          </a:p>
        </p:txBody>
      </p:sp>
      <p:sp>
        <p:nvSpPr>
          <p:cNvPr id="7" name="Text Placeholder 4"/>
          <p:cNvSpPr txBox="1">
            <a:spLocks/>
          </p:cNvSpPr>
          <p:nvPr/>
        </p:nvSpPr>
        <p:spPr>
          <a:xfrm>
            <a:off x="6142037" y="1668463"/>
            <a:ext cx="5867400" cy="5029200"/>
          </a:xfrm>
          <a:prstGeom prst="rect">
            <a:avLst/>
          </a:prstGeom>
        </p:spPr>
        <p:txBody>
          <a:bodyPr vert="horz" wrap="square" lIns="146304" tIns="9144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1800" b="1" dirty="0" smtClean="0"/>
              <a:t>Events are handled differently per platform</a:t>
            </a:r>
          </a:p>
          <a:p>
            <a:pPr marL="0" indent="0"/>
            <a:endParaRPr lang="en-US" sz="1800" dirty="0" smtClean="0"/>
          </a:p>
          <a:p>
            <a:pPr marL="0" indent="0"/>
            <a:r>
              <a:rPr lang="en-US" sz="1800" dirty="0" smtClean="0"/>
              <a:t>Android</a:t>
            </a:r>
            <a:r>
              <a:rPr lang="en-US" sz="1800" dirty="0"/>
              <a:t> </a:t>
            </a:r>
            <a:r>
              <a:rPr lang="en-US" sz="1800" dirty="0" smtClean="0"/>
              <a:t>uses broadcast intents</a:t>
            </a:r>
          </a:p>
          <a:p>
            <a:pPr marL="0" indent="0"/>
            <a:r>
              <a:rPr lang="en-US" sz="1800" dirty="0" smtClean="0"/>
              <a:t>Can invoke callback even when app is not running</a:t>
            </a:r>
          </a:p>
          <a:p>
            <a:pPr marL="0" indent="0"/>
            <a:endParaRPr lang="en-US" sz="1800" dirty="0"/>
          </a:p>
          <a:p>
            <a:pPr marL="0" indent="0"/>
            <a:r>
              <a:rPr lang="en-US" sz="1800" dirty="0" smtClean="0"/>
              <a:t>iOS uses BLE custom characteristic</a:t>
            </a:r>
          </a:p>
          <a:p>
            <a:pPr marL="0" indent="0"/>
            <a:r>
              <a:rPr lang="en-US" sz="1800" dirty="0"/>
              <a:t>A</a:t>
            </a:r>
            <a:r>
              <a:rPr lang="en-US" sz="1800" dirty="0" smtClean="0"/>
              <a:t>pp in foreground or background</a:t>
            </a:r>
          </a:p>
          <a:p>
            <a:pPr marL="0" indent="0"/>
            <a:endParaRPr lang="en-US" sz="1800" dirty="0"/>
          </a:p>
          <a:p>
            <a:pPr marL="0" indent="0"/>
            <a:r>
              <a:rPr lang="en-US" sz="1800" dirty="0" smtClean="0"/>
              <a:t>Windows uses direct communication</a:t>
            </a:r>
          </a:p>
          <a:p>
            <a:pPr marL="0" indent="0"/>
            <a:r>
              <a:rPr lang="en-US" sz="1800" dirty="0"/>
              <a:t>A</a:t>
            </a:r>
            <a:r>
              <a:rPr lang="en-US" sz="1800" dirty="0" smtClean="0"/>
              <a:t>pp code actively running</a:t>
            </a:r>
          </a:p>
          <a:p>
            <a:pPr marL="0" indent="0"/>
            <a:r>
              <a:rPr lang="en-US" sz="1800" dirty="0" smtClean="0"/>
              <a:t>Windows 10 UWP App Services will allow non running apps to receive callbacks</a:t>
            </a:r>
          </a:p>
        </p:txBody>
      </p:sp>
    </p:spTree>
    <p:extLst>
      <p:ext uri="{BB962C8B-B14F-4D97-AF65-F5344CB8AC3E}">
        <p14:creationId xmlns:p14="http://schemas.microsoft.com/office/powerpoint/2010/main" val="2717941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nodeType="after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Effect transition="in" filter="fade">
                                      <p:cBhvr>
                                        <p:cTn id="34" dur="500"/>
                                        <p:tgtEl>
                                          <p:spTgt spid="7">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par>
                          <p:cTn id="39" fill="hold">
                            <p:stCondLst>
                              <p:cond delay="0"/>
                            </p:stCondLst>
                            <p:childTnLst>
                              <p:par>
                                <p:cTn id="40" presetID="10" presetClass="entr" presetSubtype="0" fill="hold" nodeType="after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Change the “Me Tile” image</a:t>
            </a:r>
          </a:p>
          <a:p>
            <a:endParaRPr lang="en-US" dirty="0" smtClean="0"/>
          </a:p>
          <a:p>
            <a:r>
              <a:rPr lang="en-US" dirty="0" smtClean="0"/>
              <a:t>Change the theme color scheme for Microsoft Band</a:t>
            </a:r>
            <a:endParaRPr lang="en-US" dirty="0"/>
          </a:p>
        </p:txBody>
      </p:sp>
      <p:pic>
        <p:nvPicPr>
          <p:cNvPr id="5" name="Picture Placeholder 4"/>
          <p:cNvPicPr>
            <a:picLocks noGrp="1" noChangeAspect="1"/>
          </p:cNvPicPr>
          <p:nvPr>
            <p:ph type="pic" sz="quarter" idx="16"/>
          </p:nvPr>
        </p:nvPicPr>
        <p:blipFill>
          <a:blip r:embed="rId2">
            <a:extLst>
              <a:ext uri="{28A0092B-C50C-407E-A947-70E740481C1C}">
                <a14:useLocalDpi xmlns:a14="http://schemas.microsoft.com/office/drawing/2010/main" val="0"/>
              </a:ext>
            </a:extLst>
          </a:blip>
          <a:stretch>
            <a:fillRect/>
          </a:stretch>
        </p:blipFill>
        <p:spPr>
          <a:xfrm>
            <a:off x="655637" y="2530475"/>
            <a:ext cx="3219450" cy="1933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itle 3"/>
          <p:cNvSpPr>
            <a:spLocks noGrp="1"/>
          </p:cNvSpPr>
          <p:nvPr>
            <p:ph type="title"/>
          </p:nvPr>
        </p:nvSpPr>
        <p:spPr/>
        <p:txBody>
          <a:bodyPr/>
          <a:lstStyle/>
          <a:p>
            <a:r>
              <a:rPr lang="en-US" dirty="0" smtClean="0"/>
              <a:t>Personalize and customize</a:t>
            </a:r>
            <a:endParaRPr lang="en-US" dirty="0"/>
          </a:p>
        </p:txBody>
      </p:sp>
    </p:spTree>
    <p:extLst>
      <p:ext uri="{BB962C8B-B14F-4D97-AF65-F5344CB8AC3E}">
        <p14:creationId xmlns:p14="http://schemas.microsoft.com/office/powerpoint/2010/main" val="234591538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437" y="1363662"/>
            <a:ext cx="5697404" cy="1143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4437" y="2811461"/>
            <a:ext cx="5715000" cy="3992787"/>
          </a:xfrm>
          <a:prstGeom prst="rect">
            <a:avLst/>
          </a:prstGeom>
        </p:spPr>
      </p:pic>
      <p:sp>
        <p:nvSpPr>
          <p:cNvPr id="4" name="Title 3"/>
          <p:cNvSpPr>
            <a:spLocks noGrp="1"/>
          </p:cNvSpPr>
          <p:nvPr>
            <p:ph type="title"/>
          </p:nvPr>
        </p:nvSpPr>
        <p:spPr>
          <a:xfrm>
            <a:off x="274639" y="295274"/>
            <a:ext cx="11889564" cy="917575"/>
          </a:xfrm>
        </p:spPr>
        <p:txBody>
          <a:bodyPr/>
          <a:lstStyle/>
          <a:p>
            <a:r>
              <a:rPr lang="en-US" dirty="0" smtClean="0"/>
              <a:t>Personalize and customize</a:t>
            </a:r>
            <a:endParaRPr lang="en-US" dirty="0"/>
          </a:p>
        </p:txBody>
      </p:sp>
      <p:sp>
        <p:nvSpPr>
          <p:cNvPr id="5" name="Text Placeholder 4"/>
          <p:cNvSpPr>
            <a:spLocks noGrp="1"/>
          </p:cNvSpPr>
          <p:nvPr>
            <p:ph type="body" sz="quarter" idx="11"/>
          </p:nvPr>
        </p:nvSpPr>
        <p:spPr>
          <a:xfrm>
            <a:off x="283147" y="1668463"/>
            <a:ext cx="5325490" cy="5029200"/>
          </a:xfrm>
        </p:spPr>
        <p:txBody>
          <a:bodyPr/>
          <a:lstStyle/>
          <a:p>
            <a:pPr marL="0" indent="0"/>
            <a:r>
              <a:rPr lang="en-US" sz="1800" dirty="0" smtClean="0">
                <a:latin typeface="Consolas" panose="020B0609020204030204" pitchFamily="49" charset="0"/>
                <a:cs typeface="Consolas" panose="020B0609020204030204" pitchFamily="49" charset="0"/>
              </a:rPr>
              <a:t>using </a:t>
            </a:r>
            <a:r>
              <a:rPr lang="en-US" sz="1800" dirty="0" err="1" smtClean="0">
                <a:latin typeface="Consolas" panose="020B0609020204030204" pitchFamily="49" charset="0"/>
                <a:cs typeface="Consolas" panose="020B0609020204030204" pitchFamily="49" charset="0"/>
              </a:rPr>
              <a:t>Microsoft.Band.Personalization</a:t>
            </a:r>
            <a:endParaRPr lang="en-US" sz="1800" dirty="0" smtClean="0">
              <a:latin typeface="Consolas" panose="020B0609020204030204" pitchFamily="49" charset="0"/>
              <a:cs typeface="Consolas" panose="020B0609020204030204" pitchFamily="49" charset="0"/>
            </a:endParaRPr>
          </a:p>
          <a:p>
            <a:pPr marL="0" indent="0"/>
            <a:r>
              <a:rPr lang="en-US" sz="1800" b="1" dirty="0" err="1" smtClean="0">
                <a:latin typeface="Consolas" panose="020B0609020204030204" pitchFamily="49" charset="0"/>
                <a:cs typeface="Consolas" panose="020B0609020204030204" pitchFamily="49" charset="0"/>
              </a:rPr>
              <a:t>bandClient.PersonalizationManager</a:t>
            </a:r>
            <a:endParaRPr lang="en-US" sz="1800" b="1" dirty="0" smtClean="0">
              <a:latin typeface="Consolas" panose="020B0609020204030204" pitchFamily="49" charset="0"/>
              <a:cs typeface="Consolas" panose="020B0609020204030204" pitchFamily="49" charset="0"/>
            </a:endParaRPr>
          </a:p>
          <a:p>
            <a:pPr marL="0" indent="0"/>
            <a:endParaRPr lang="en-US" sz="1800" dirty="0" smtClean="0"/>
          </a:p>
          <a:p>
            <a:pPr marL="0" indent="0"/>
            <a:r>
              <a:rPr lang="en-US" sz="1800" dirty="0" smtClean="0"/>
              <a:t>Get and set </a:t>
            </a:r>
            <a:r>
              <a:rPr lang="en-US" sz="1800" dirty="0" err="1" smtClean="0"/>
              <a:t>MeTile</a:t>
            </a:r>
            <a:r>
              <a:rPr lang="en-US" sz="1800" dirty="0" smtClean="0"/>
              <a:t> image</a:t>
            </a:r>
          </a:p>
          <a:p>
            <a:pPr marL="0" indent="0"/>
            <a:r>
              <a:rPr lang="en-US" sz="1800" dirty="0" smtClean="0"/>
              <a:t>310x102 pixels</a:t>
            </a:r>
          </a:p>
          <a:p>
            <a:pPr marL="0" indent="0"/>
            <a:endParaRPr lang="en-US" sz="1800" dirty="0" smtClean="0"/>
          </a:p>
          <a:p>
            <a:pPr marL="0" indent="0"/>
            <a:r>
              <a:rPr lang="en-US" sz="1800" dirty="0" smtClean="0"/>
              <a:t>Band theme has 6 different colors to represent various states of tiles and text</a:t>
            </a:r>
          </a:p>
        </p:txBody>
      </p:sp>
    </p:spTree>
    <p:extLst>
      <p:ext uri="{BB962C8B-B14F-4D97-AF65-F5344CB8AC3E}">
        <p14:creationId xmlns:p14="http://schemas.microsoft.com/office/powerpoint/2010/main" val="3242088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What is Microsoft Band &amp; Health?</a:t>
            </a:r>
          </a:p>
          <a:p>
            <a:r>
              <a:rPr lang="en-US" dirty="0" smtClean="0"/>
              <a:t>Interacting with Microsoft Band</a:t>
            </a:r>
          </a:p>
          <a:p>
            <a:r>
              <a:rPr lang="en-US" dirty="0" smtClean="0"/>
              <a:t>Interacting with Microsoft Health</a:t>
            </a:r>
          </a:p>
          <a:p>
            <a:r>
              <a:rPr lang="en-US" dirty="0" smtClean="0"/>
              <a:t>Q&amp;A</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4636" y="1901388"/>
            <a:ext cx="4505805" cy="3657600"/>
          </a:xfrm>
          <a:prstGeom prst="rect">
            <a:avLst/>
          </a:prstGeom>
          <a:noFill/>
          <a:ln>
            <a:noFill/>
          </a:ln>
        </p:spPr>
      </p:pic>
      <p:sp>
        <p:nvSpPr>
          <p:cNvPr id="5" name="Title 4"/>
          <p:cNvSpPr>
            <a:spLocks noGrp="1"/>
          </p:cNvSpPr>
          <p:nvPr>
            <p:ph type="title"/>
          </p:nvPr>
        </p:nvSpPr>
        <p:spPr/>
        <p:txBody>
          <a:bodyPr/>
          <a:lstStyle/>
          <a:p>
            <a:r>
              <a:rPr lang="en-US" dirty="0" smtClean="0"/>
              <a:t>#include “agenda.h”</a:t>
            </a:r>
            <a:endParaRPr lang="en-US" dirty="0"/>
          </a:p>
        </p:txBody>
      </p:sp>
    </p:spTree>
    <p:extLst>
      <p:ext uri="{BB962C8B-B14F-4D97-AF65-F5344CB8AC3E}">
        <p14:creationId xmlns:p14="http://schemas.microsoft.com/office/powerpoint/2010/main" val="319332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39108" y="1591033"/>
            <a:ext cx="11837728" cy="3821489"/>
          </a:xfrm>
          <a:prstGeom prst="rect">
            <a:avLst/>
          </a:prstGeom>
          <a:ln>
            <a:noFill/>
          </a:ln>
          <a:effectLst>
            <a:outerShdw blurRad="292100" dist="139700" dir="2700000" algn="tl" rotWithShape="0">
              <a:srgbClr val="333333">
                <a:alpha val="65000"/>
              </a:srgbClr>
            </a:outerShdw>
          </a:effectLst>
        </p:spPr>
      </p:pic>
      <p:grpSp>
        <p:nvGrpSpPr>
          <p:cNvPr id="3" name="Group 2"/>
          <p:cNvGrpSpPr/>
          <p:nvPr/>
        </p:nvGrpSpPr>
        <p:grpSpPr>
          <a:xfrm>
            <a:off x="284825" y="5832684"/>
            <a:ext cx="4989139" cy="466725"/>
            <a:chOff x="284825" y="5832684"/>
            <a:chExt cx="4989139" cy="466725"/>
          </a:xfrm>
        </p:grpSpPr>
        <p:sp>
          <p:nvSpPr>
            <p:cNvPr id="2" name="Rectangle 1"/>
            <p:cNvSpPr/>
            <p:nvPr/>
          </p:nvSpPr>
          <p:spPr bwMode="auto">
            <a:xfrm>
              <a:off x="339108" y="5832684"/>
              <a:ext cx="4934856" cy="466725"/>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a:xfrm>
              <a:off x="284825" y="5854095"/>
              <a:ext cx="3787127" cy="353943"/>
            </a:xfrm>
            <a:prstGeom prst="rect">
              <a:avLst/>
            </a:prstGeom>
          </p:spPr>
          <p:txBody>
            <a:bodyPr wrap="none">
              <a:spAutoFit/>
            </a:bodyPr>
            <a:lstStyle/>
            <a:p>
              <a:r>
                <a:rPr lang="en-US" dirty="0">
                  <a:hlinkClick r:id="rId4"/>
                </a:rPr>
                <a:t>http://</a:t>
              </a:r>
              <a:r>
                <a:rPr lang="en-US" dirty="0" smtClean="0">
                  <a:hlinkClick r:id="rId4"/>
                </a:rPr>
                <a:t>developer.microsoftband.com/</a:t>
              </a:r>
              <a:r>
                <a:rPr lang="en-US" dirty="0" smtClean="0"/>
                <a:t> </a:t>
              </a:r>
              <a:endParaRPr lang="en-US" dirty="0"/>
            </a:p>
          </p:txBody>
        </p:sp>
        <p:pic>
          <p:nvPicPr>
            <p:cNvPr id="1034" name="Picture 10" descr="Sto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0837" y="5832684"/>
              <a:ext cx="361950" cy="4667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to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4493" y="5832684"/>
              <a:ext cx="295275" cy="4667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tore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9677" y="5832684"/>
              <a:ext cx="285750" cy="466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3698" y="5850446"/>
            <a:ext cx="474380" cy="474380"/>
          </a:xfrm>
          <a:prstGeom prst="rect">
            <a:avLst/>
          </a:prstGeom>
          <a:ln>
            <a:noFill/>
          </a:ln>
          <a:effectLst>
            <a:outerShdw blurRad="292100" dist="139700" dir="2700000" algn="tl" rotWithShape="0">
              <a:srgbClr val="333333">
                <a:alpha val="65000"/>
              </a:srgbClr>
            </a:outerShdw>
          </a:effectLst>
        </p:spPr>
      </p:pic>
      <p:sp>
        <p:nvSpPr>
          <p:cNvPr id="14" name="Title 2"/>
          <p:cNvSpPr>
            <a:spLocks noGrp="1"/>
          </p:cNvSpPr>
          <p:nvPr>
            <p:ph type="title"/>
          </p:nvPr>
        </p:nvSpPr>
        <p:spPr>
          <a:xfrm>
            <a:off x="274639" y="295274"/>
            <a:ext cx="11889564" cy="917575"/>
          </a:xfrm>
        </p:spPr>
        <p:txBody>
          <a:bodyPr/>
          <a:lstStyle/>
          <a:p>
            <a:r>
              <a:rPr lang="en-US" dirty="0" smtClean="0"/>
              <a:t>Microsoft Band SDK</a:t>
            </a:r>
            <a:endParaRPr lang="en-US" dirty="0"/>
          </a:p>
        </p:txBody>
      </p:sp>
    </p:spTree>
    <p:extLst>
      <p:ext uri="{BB962C8B-B14F-4D97-AF65-F5344CB8AC3E}">
        <p14:creationId xmlns:p14="http://schemas.microsoft.com/office/powerpoint/2010/main" val="3309448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View sensor data collected from Microsoft Band and other connected devices </a:t>
            </a:r>
          </a:p>
          <a:p>
            <a:r>
              <a:rPr lang="en-US" dirty="0" smtClean="0"/>
              <a:t>Access and track user fitness history</a:t>
            </a:r>
          </a:p>
          <a:p>
            <a:r>
              <a:rPr lang="en-US" dirty="0" smtClean="0"/>
              <a:t>Connect apps and services with Microsoft Health to collect activity summaries</a:t>
            </a:r>
          </a:p>
          <a:p>
            <a:r>
              <a:rPr lang="en-US" dirty="0" smtClean="0"/>
              <a:t>Contribute data to Microsoft Health</a:t>
            </a:r>
          </a:p>
        </p:txBody>
      </p:sp>
      <p:sp>
        <p:nvSpPr>
          <p:cNvPr id="3" name="Title 2"/>
          <p:cNvSpPr>
            <a:spLocks noGrp="1"/>
          </p:cNvSpPr>
          <p:nvPr>
            <p:ph type="title"/>
          </p:nvPr>
        </p:nvSpPr>
        <p:spPr/>
        <p:txBody>
          <a:bodyPr/>
          <a:lstStyle/>
          <a:p>
            <a:r>
              <a:rPr lang="en-US" dirty="0" smtClean="0"/>
              <a:t>Microsoft Health APIs</a:t>
            </a:r>
            <a:endParaRPr lang="en-US" dirty="0"/>
          </a:p>
        </p:txBody>
      </p:sp>
      <p:sp>
        <p:nvSpPr>
          <p:cNvPr id="5" name="Text Placeholder 4"/>
          <p:cNvSpPr>
            <a:spLocks noGrp="1"/>
          </p:cNvSpPr>
          <p:nvPr>
            <p:ph type="body" sz="quarter" idx="11"/>
          </p:nvPr>
        </p:nvSpPr>
        <p:spPr/>
        <p:txBody>
          <a:bodyPr/>
          <a:lstStyle/>
          <a:p>
            <a:r>
              <a:rPr lang="en-US" dirty="0" smtClean="0"/>
              <a:t>An open platform with RESTful APIs that allow developers to build smart applications based on fitness data. </a:t>
            </a:r>
            <a:endParaRPr lang="en-US" dirty="0"/>
          </a:p>
        </p:txBody>
      </p:sp>
    </p:spTree>
    <p:extLst>
      <p:ext uri="{BB962C8B-B14F-4D97-AF65-F5344CB8AC3E}">
        <p14:creationId xmlns:p14="http://schemas.microsoft.com/office/powerpoint/2010/main" val="751000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1000"/>
                                        <p:tgtEl>
                                          <p:spTgt spid="4">
                                            <p:txEl>
                                              <p:pRg st="1" end="1"/>
                                            </p:txEl>
                                          </p:spTgt>
                                        </p:tgtEl>
                                      </p:cBhvr>
                                    </p:animEffect>
                                    <p:anim calcmode="lin" valueType="num">
                                      <p:cBhvr>
                                        <p:cTn id="1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1000"/>
                                        <p:tgtEl>
                                          <p:spTgt spid="4">
                                            <p:txEl>
                                              <p:pRg st="3" end="3"/>
                                            </p:txEl>
                                          </p:spTgt>
                                        </p:tgtEl>
                                      </p:cBhvr>
                                    </p:animEffect>
                                    <p:anim calcmode="lin" valueType="num">
                                      <p:cBhvr>
                                        <p:cTn id="2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4678204"/>
          </a:xfrm>
        </p:spPr>
        <p:txBody>
          <a:bodyPr/>
          <a:lstStyle/>
          <a:p>
            <a:r>
              <a:rPr lang="en-US" dirty="0"/>
              <a:t>User profile </a:t>
            </a:r>
            <a:r>
              <a:rPr lang="en-US" dirty="0" smtClean="0"/>
              <a:t>information</a:t>
            </a:r>
          </a:p>
          <a:p>
            <a:r>
              <a:rPr lang="en-US" dirty="0" smtClean="0"/>
              <a:t>Sensors</a:t>
            </a:r>
            <a:endParaRPr lang="en-US" dirty="0"/>
          </a:p>
          <a:p>
            <a:r>
              <a:rPr lang="en-US" dirty="0"/>
              <a:t>Summaries – hourly, daily, weekly, monthly for Steps, </a:t>
            </a:r>
            <a:r>
              <a:rPr lang="en-US" dirty="0" smtClean="0"/>
              <a:t>Calories, Distance, Heart Rate </a:t>
            </a:r>
            <a:r>
              <a:rPr lang="en-US" dirty="0" err="1" smtClean="0"/>
              <a:t>etc</a:t>
            </a:r>
            <a:endParaRPr lang="en-US" dirty="0"/>
          </a:p>
          <a:p>
            <a:r>
              <a:rPr lang="en-US" dirty="0"/>
              <a:t>Activities – Run, Bike, Workout, Guided Workout… </a:t>
            </a:r>
          </a:p>
          <a:p>
            <a:r>
              <a:rPr lang="en-US" dirty="0"/>
              <a:t>Sleep tracking – restful/light, efficiency, recovery</a:t>
            </a:r>
          </a:p>
          <a:p>
            <a:r>
              <a:rPr lang="en-US" dirty="0" smtClean="0"/>
              <a:t>Connected devices</a:t>
            </a:r>
          </a:p>
        </p:txBody>
      </p:sp>
      <p:sp>
        <p:nvSpPr>
          <p:cNvPr id="5" name="Title 4"/>
          <p:cNvSpPr>
            <a:spLocks noGrp="1"/>
          </p:cNvSpPr>
          <p:nvPr>
            <p:ph type="title"/>
          </p:nvPr>
        </p:nvSpPr>
        <p:spPr/>
        <p:txBody>
          <a:bodyPr/>
          <a:lstStyle/>
          <a:p>
            <a:r>
              <a:rPr lang="en-US" dirty="0" smtClean="0"/>
              <a:t>Microsoft Health APIs</a:t>
            </a:r>
            <a:endParaRPr lang="en-US" dirty="0"/>
          </a:p>
        </p:txBody>
      </p:sp>
    </p:spTree>
    <p:extLst>
      <p:ext uri="{BB962C8B-B14F-4D97-AF65-F5344CB8AC3E}">
        <p14:creationId xmlns:p14="http://schemas.microsoft.com/office/powerpoint/2010/main" val="2564216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1000"/>
                                        <p:tgtEl>
                                          <p:spTgt spid="6">
                                            <p:txEl>
                                              <p:pRg st="5" end="5"/>
                                            </p:txEl>
                                          </p:spTgt>
                                        </p:tgtEl>
                                      </p:cBhvr>
                                    </p:animEffect>
                                    <p:anim calcmode="lin" valueType="num">
                                      <p:cBhvr>
                                        <p:cTn id="4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478423"/>
          </a:xfrm>
        </p:spPr>
        <p:txBody>
          <a:bodyPr/>
          <a:lstStyle/>
          <a:p>
            <a:r>
              <a:rPr lang="en-US" dirty="0" smtClean="0">
                <a:hlinkClick r:id="rId2"/>
              </a:rPr>
              <a:t>http://developer.microsoftband.com/</a:t>
            </a:r>
            <a:r>
              <a:rPr lang="en-US" dirty="0" smtClean="0"/>
              <a:t> </a:t>
            </a:r>
          </a:p>
          <a:p>
            <a:pPr lvl="1"/>
            <a:r>
              <a:rPr lang="en-US" dirty="0" smtClean="0"/>
              <a:t>Download the SDK and documentation  </a:t>
            </a:r>
          </a:p>
          <a:p>
            <a:pPr lvl="1"/>
            <a:r>
              <a:rPr lang="en-US" dirty="0" smtClean="0"/>
              <a:t>Check out samples</a:t>
            </a:r>
          </a:p>
          <a:p>
            <a:pPr lvl="1"/>
            <a:r>
              <a:rPr lang="en-US" dirty="0" smtClean="0"/>
              <a:t>Go develop!</a:t>
            </a:r>
          </a:p>
          <a:p>
            <a:r>
              <a:rPr lang="en-US" dirty="0" smtClean="0">
                <a:hlinkClick r:id="rId3"/>
              </a:rPr>
              <a:t>http://www.microsofthealth.com/</a:t>
            </a:r>
          </a:p>
          <a:p>
            <a:r>
              <a:rPr lang="en-US" dirty="0" smtClean="0">
                <a:hlinkClick r:id="rId3"/>
              </a:rPr>
              <a:t>http://www.microsoftband.com/ </a:t>
            </a:r>
          </a:p>
          <a:p>
            <a:r>
              <a:rPr lang="en-US" dirty="0" smtClean="0">
                <a:hlinkClick r:id="rId3"/>
              </a:rPr>
              <a:t>http://lumiaconversations.microsoft.com/</a:t>
            </a:r>
            <a:endParaRPr lang="en-US" dirty="0" smtClean="0"/>
          </a:p>
          <a:p>
            <a:pPr lvl="1"/>
            <a:r>
              <a:rPr lang="en-US" dirty="0" smtClean="0"/>
              <a:t>Blogs and news about upcoming features </a:t>
            </a:r>
          </a:p>
          <a:p>
            <a:r>
              <a:rPr lang="en-US" dirty="0" smtClean="0">
                <a:hlinkClick r:id="rId4"/>
              </a:rPr>
              <a:t>healthms@microsoft.com</a:t>
            </a:r>
            <a:r>
              <a:rPr lang="en-US" dirty="0" smtClean="0"/>
              <a:t> </a:t>
            </a:r>
          </a:p>
          <a:p>
            <a:pPr lvl="1"/>
            <a:r>
              <a:rPr lang="en-US" dirty="0" smtClean="0"/>
              <a:t>SDK questions and feedback</a:t>
            </a:r>
          </a:p>
        </p:txBody>
      </p:sp>
      <p:sp>
        <p:nvSpPr>
          <p:cNvPr id="2" name="Title 1"/>
          <p:cNvSpPr>
            <a:spLocks noGrp="1"/>
          </p:cNvSpPr>
          <p:nvPr>
            <p:ph type="title"/>
          </p:nvPr>
        </p:nvSpPr>
        <p:spPr/>
        <p:txBody>
          <a:bodyPr/>
          <a:lstStyle/>
          <a:p>
            <a:r>
              <a:rPr lang="en-US" dirty="0" smtClean="0"/>
              <a:t>Where do we go now?</a:t>
            </a:r>
            <a:endParaRPr lang="en-US" dirty="0"/>
          </a:p>
        </p:txBody>
      </p:sp>
    </p:spTree>
    <p:extLst>
      <p:ext uri="{BB962C8B-B14F-4D97-AF65-F5344CB8AC3E}">
        <p14:creationId xmlns:p14="http://schemas.microsoft.com/office/powerpoint/2010/main" val="88848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Microsoft Health</a:t>
            </a:r>
            <a:endParaRPr lang="en-US" dirty="0"/>
          </a:p>
        </p:txBody>
      </p:sp>
      <p:sp>
        <p:nvSpPr>
          <p:cNvPr id="3" name="Text Placeholder 2"/>
          <p:cNvSpPr>
            <a:spLocks noGrp="1"/>
          </p:cNvSpPr>
          <p:nvPr>
            <p:ph type="body" sz="quarter" idx="15"/>
          </p:nvPr>
        </p:nvSpPr>
        <p:spPr>
          <a:xfrm>
            <a:off x="6980237" y="2278062"/>
            <a:ext cx="5181604" cy="4495799"/>
          </a:xfrm>
        </p:spPr>
        <p:txBody>
          <a:bodyPr/>
          <a:lstStyle/>
          <a:p>
            <a:r>
              <a:rPr lang="en-US" sz="2400" dirty="0"/>
              <a:t>Microsoft Health is a cloud-based service that helps you live healthier by providing actionable insights based on data gathered from the fitness devices and apps that you use every day. Activity-tracking devices like the new Microsoft Band, smart watches, and mobile phones plus services like </a:t>
            </a:r>
            <a:r>
              <a:rPr lang="en-US" sz="2400" dirty="0" err="1"/>
              <a:t>RunKeeper</a:t>
            </a:r>
            <a:r>
              <a:rPr lang="en-US" sz="2400" dirty="0"/>
              <a:t> or </a:t>
            </a:r>
            <a:r>
              <a:rPr lang="en-US" sz="2400" dirty="0" err="1"/>
              <a:t>MyFitnessPal</a:t>
            </a:r>
            <a:r>
              <a:rPr lang="en-US" sz="2400" dirty="0"/>
              <a:t> connect easily to Microsoft Health. Using this fitness data and our Intelligence Engine in the cloud, Microsoft Health provides valuable, personal insights so you can reach your fitness goals.</a:t>
            </a:r>
          </a:p>
          <a:p>
            <a:r>
              <a:rPr lang="en-US" sz="2400" dirty="0"/>
              <a:t/>
            </a:r>
            <a:br>
              <a:rPr lang="en-US" sz="2400" dirty="0"/>
            </a:br>
            <a:endParaRPr lang="en-US" sz="2400" dirty="0"/>
          </a:p>
        </p:txBody>
      </p:sp>
      <p:pic>
        <p:nvPicPr>
          <p:cNvPr id="8" name="Picture Placeholder 7"/>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20873" b="20873"/>
          <a:stretch>
            <a:fillRect/>
          </a:stretch>
        </p:blipFill>
        <p:spPr>
          <a:xfrm>
            <a:off x="274638" y="1980137"/>
            <a:ext cx="6553199" cy="3479276"/>
          </a:xfrm>
        </p:spPr>
      </p:pic>
    </p:spTree>
    <p:extLst>
      <p:ext uri="{BB962C8B-B14F-4D97-AF65-F5344CB8AC3E}">
        <p14:creationId xmlns:p14="http://schemas.microsoft.com/office/powerpoint/2010/main" val="1483986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Band</a:t>
            </a:r>
            <a:endParaRPr lang="en-US" dirty="0"/>
          </a:p>
        </p:txBody>
      </p:sp>
      <p:pic>
        <p:nvPicPr>
          <p:cNvPr id="6" name="687c5615-291b-472a-bea4-fd826a81cb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042"/>
          <a:stretch/>
        </p:blipFill>
        <p:spPr>
          <a:xfrm>
            <a:off x="5765834" y="1229250"/>
            <a:ext cx="5968014" cy="2858704"/>
          </a:xfrm>
          <a:prstGeom prst="rect">
            <a:avLst/>
          </a:prstGeom>
          <a:noFill/>
          <a:ln>
            <a:noFill/>
          </a:ln>
        </p:spPr>
      </p:pic>
      <p:sp>
        <p:nvSpPr>
          <p:cNvPr id="3" name="Text Placeholder 2"/>
          <p:cNvSpPr>
            <a:spLocks noGrp="1"/>
          </p:cNvSpPr>
          <p:nvPr>
            <p:ph type="body" sz="quarter" idx="11"/>
          </p:nvPr>
        </p:nvSpPr>
        <p:spPr>
          <a:xfrm>
            <a:off x="283147" y="1668463"/>
            <a:ext cx="4842707" cy="5029200"/>
          </a:xfrm>
        </p:spPr>
        <p:txBody>
          <a:bodyPr/>
          <a:lstStyle/>
          <a:p>
            <a:pPr marL="0" indent="0"/>
            <a:r>
              <a:rPr lang="en-US" sz="2800" dirty="0" smtClean="0"/>
              <a:t>All day wearable device</a:t>
            </a:r>
          </a:p>
          <a:p>
            <a:pPr marL="0" indent="0"/>
            <a:endParaRPr lang="en-US" b="1" dirty="0"/>
          </a:p>
          <a:p>
            <a:pPr marL="0" indent="0"/>
            <a:r>
              <a:rPr lang="en-US" dirty="0" smtClean="0"/>
              <a:t>Live healthier</a:t>
            </a:r>
          </a:p>
          <a:p>
            <a:pPr marL="0" indent="0"/>
            <a:r>
              <a:rPr lang="en-US" dirty="0" smtClean="0"/>
              <a:t>Be more productive</a:t>
            </a:r>
          </a:p>
          <a:p>
            <a:pPr marL="0" indent="0"/>
            <a:r>
              <a:rPr lang="en-US" dirty="0" smtClean="0"/>
              <a:t>Stay connected at a glance</a:t>
            </a:r>
          </a:p>
          <a:p>
            <a:pPr marL="0" indent="0"/>
            <a:endParaRPr lang="en-US" dirty="0"/>
          </a:p>
          <a:p>
            <a:pPr marL="0" indent="0"/>
            <a:endParaRPr lang="en-US" dirty="0" smtClean="0"/>
          </a:p>
          <a:p>
            <a:pPr marL="0" indent="0"/>
            <a:r>
              <a:rPr lang="en-US" dirty="0" smtClean="0"/>
              <a:t>Advanced Technology</a:t>
            </a:r>
          </a:p>
          <a:p>
            <a:pPr>
              <a:buFont typeface="Arial" panose="020B0604020202020204" pitchFamily="34" charset="0"/>
              <a:buChar char="•"/>
            </a:pPr>
            <a:r>
              <a:rPr lang="en-US" sz="2000" dirty="0" smtClean="0"/>
              <a:t>10 </a:t>
            </a:r>
            <a:r>
              <a:rPr lang="en-US" sz="2000" dirty="0"/>
              <a:t>s</a:t>
            </a:r>
            <a:r>
              <a:rPr lang="en-US" sz="2000" dirty="0" smtClean="0"/>
              <a:t>ensors</a:t>
            </a:r>
          </a:p>
          <a:p>
            <a:pPr>
              <a:buFont typeface="Arial" panose="020B0604020202020204" pitchFamily="34" charset="0"/>
              <a:buChar char="•"/>
            </a:pPr>
            <a:r>
              <a:rPr lang="en-US" sz="2000" dirty="0" smtClean="0"/>
              <a:t>Touch display</a:t>
            </a:r>
          </a:p>
          <a:p>
            <a:pPr>
              <a:buFont typeface="Arial" panose="020B0604020202020204" pitchFamily="34" charset="0"/>
              <a:buChar char="•"/>
            </a:pPr>
            <a:r>
              <a:rPr lang="en-US" sz="2000" dirty="0" smtClean="0"/>
              <a:t>2 days+ battery life</a:t>
            </a:r>
          </a:p>
        </p:txBody>
      </p:sp>
      <p:grpSp>
        <p:nvGrpSpPr>
          <p:cNvPr id="12" name="Group 11"/>
          <p:cNvGrpSpPr>
            <a:grpSpLocks noChangeAspect="1"/>
          </p:cNvGrpSpPr>
          <p:nvPr/>
        </p:nvGrpSpPr>
        <p:grpSpPr>
          <a:xfrm>
            <a:off x="5025216" y="4104356"/>
            <a:ext cx="7411259" cy="2723404"/>
            <a:chOff x="514605" y="1768273"/>
            <a:chExt cx="11169885" cy="4104580"/>
          </a:xfrm>
        </p:grpSpPr>
        <p:grpSp>
          <p:nvGrpSpPr>
            <p:cNvPr id="13" name="Group 12"/>
            <p:cNvGrpSpPr/>
            <p:nvPr/>
          </p:nvGrpSpPr>
          <p:grpSpPr>
            <a:xfrm>
              <a:off x="514605" y="1768273"/>
              <a:ext cx="11169885" cy="4104580"/>
              <a:chOff x="503696" y="1733759"/>
              <a:chExt cx="10951862" cy="4024463"/>
            </a:xfrm>
            <a:solidFill>
              <a:schemeClr val="tx1"/>
            </a:solidFill>
          </p:grpSpPr>
          <p:grpSp>
            <p:nvGrpSpPr>
              <p:cNvPr id="25" name="Group 24"/>
              <p:cNvGrpSpPr/>
              <p:nvPr/>
            </p:nvGrpSpPr>
            <p:grpSpPr>
              <a:xfrm>
                <a:off x="503696" y="1733759"/>
                <a:ext cx="10951862" cy="4024463"/>
                <a:chOff x="-253231" y="1284249"/>
                <a:chExt cx="11477897" cy="4302769"/>
              </a:xfrm>
              <a:grpFill/>
            </p:grpSpPr>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231" y="1284249"/>
                  <a:ext cx="11477897" cy="4302769"/>
                </a:xfrm>
                <a:prstGeom prst="rect">
                  <a:avLst/>
                </a:prstGeom>
                <a:noFill/>
                <a:ln>
                  <a:noFill/>
                </a:ln>
              </p:spPr>
            </p:pic>
            <p:sp>
              <p:nvSpPr>
                <p:cNvPr id="30" name="Rectangle 29"/>
                <p:cNvSpPr/>
                <p:nvPr/>
              </p:nvSpPr>
              <p:spPr>
                <a:xfrm>
                  <a:off x="-97372" y="1409595"/>
                  <a:ext cx="2760350" cy="787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4"/>
                </a:p>
              </p:txBody>
            </p:sp>
          </p:grpSp>
          <p:grpSp>
            <p:nvGrpSpPr>
              <p:cNvPr id="26" name="Group 25"/>
              <p:cNvGrpSpPr/>
              <p:nvPr/>
            </p:nvGrpSpPr>
            <p:grpSpPr>
              <a:xfrm>
                <a:off x="2266701" y="3024218"/>
                <a:ext cx="724149" cy="201872"/>
                <a:chOff x="2266701" y="3024218"/>
                <a:chExt cx="724149" cy="201872"/>
              </a:xfrm>
              <a:grpFill/>
            </p:grpSpPr>
            <p:sp>
              <p:nvSpPr>
                <p:cNvPr id="27" name="Rectangle 26"/>
                <p:cNvSpPr/>
                <p:nvPr/>
              </p:nvSpPr>
              <p:spPr>
                <a:xfrm>
                  <a:off x="2329815" y="3046094"/>
                  <a:ext cx="661035" cy="1797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4"/>
                </a:p>
              </p:txBody>
            </p:sp>
            <p:sp>
              <p:nvSpPr>
                <p:cNvPr id="28" name="Isosceles Triangle 27"/>
                <p:cNvSpPr/>
                <p:nvPr/>
              </p:nvSpPr>
              <p:spPr>
                <a:xfrm rot="368773">
                  <a:off x="2266701" y="3024218"/>
                  <a:ext cx="94771" cy="20187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4"/>
                </a:p>
              </p:txBody>
            </p:sp>
          </p:grpSp>
        </p:grpSp>
        <p:grpSp>
          <p:nvGrpSpPr>
            <p:cNvPr id="14" name="Group 13"/>
            <p:cNvGrpSpPr/>
            <p:nvPr/>
          </p:nvGrpSpPr>
          <p:grpSpPr>
            <a:xfrm>
              <a:off x="630484" y="5397976"/>
              <a:ext cx="544018" cy="339392"/>
              <a:chOff x="617315" y="5277374"/>
              <a:chExt cx="533400" cy="332767"/>
            </a:xfrm>
          </p:grpSpPr>
          <p:grpSp>
            <p:nvGrpSpPr>
              <p:cNvPr id="21" name="Group 20"/>
              <p:cNvGrpSpPr/>
              <p:nvPr/>
            </p:nvGrpSpPr>
            <p:grpSpPr>
              <a:xfrm>
                <a:off x="676049" y="5277374"/>
                <a:ext cx="341376" cy="332767"/>
                <a:chOff x="673509" y="5277374"/>
                <a:chExt cx="341376" cy="332767"/>
              </a:xfrm>
            </p:grpSpPr>
            <p:pic>
              <p:nvPicPr>
                <p:cNvPr id="23" name="Picture 22"/>
                <p:cNvPicPr>
                  <a:picLocks noChangeAspect="1"/>
                </p:cNvPicPr>
                <p:nvPr/>
              </p:nvPicPr>
              <p:blipFill rotWithShape="1">
                <a:blip r:embed="rId7"/>
                <a:srcRect l="21839" r="3551"/>
                <a:stretch/>
              </p:blipFill>
              <p:spPr>
                <a:xfrm>
                  <a:off x="673509" y="5277374"/>
                  <a:ext cx="341376" cy="332767"/>
                </a:xfrm>
                <a:prstGeom prst="rect">
                  <a:avLst/>
                </a:prstGeom>
                <a:noFill/>
                <a:ln>
                  <a:noFill/>
                </a:ln>
              </p:spPr>
            </p:pic>
            <p:sp>
              <p:nvSpPr>
                <p:cNvPr id="24" name="Oval 23"/>
                <p:cNvSpPr/>
                <p:nvPr/>
              </p:nvSpPr>
              <p:spPr>
                <a:xfrm>
                  <a:off x="767273" y="5352889"/>
                  <a:ext cx="111760" cy="111760"/>
                </a:xfrm>
                <a:prstGeom prst="ellipse">
                  <a:avLst/>
                </a:prstGeom>
                <a:solidFill>
                  <a:srgbClr val="3BD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4"/>
                </a:p>
              </p:txBody>
            </p:sp>
          </p:grpSp>
          <p:sp>
            <p:nvSpPr>
              <p:cNvPr id="22" name="TextBox 21"/>
              <p:cNvSpPr txBox="1"/>
              <p:nvPr/>
            </p:nvSpPr>
            <p:spPr>
              <a:xfrm>
                <a:off x="617315" y="5295675"/>
                <a:ext cx="533400" cy="277289"/>
              </a:xfrm>
              <a:prstGeom prst="rect">
                <a:avLst/>
              </a:prstGeom>
              <a:noFill/>
            </p:spPr>
            <p:txBody>
              <a:bodyPr wrap="square" rtlCol="0">
                <a:spAutoFit/>
              </a:bodyPr>
              <a:lstStyle/>
              <a:p>
                <a:pPr algn="l"/>
                <a:r>
                  <a:rPr lang="en-US" sz="550" dirty="0">
                    <a:solidFill>
                      <a:schemeClr val="tx1">
                        <a:lumMod val="75000"/>
                      </a:schemeClr>
                    </a:solidFill>
                    <a:latin typeface="Segoe UI" panose="020B0502040204020203" pitchFamily="34" charset="0"/>
                    <a:cs typeface="Segoe UI" panose="020B0502040204020203" pitchFamily="34" charset="0"/>
                  </a:rPr>
                  <a:t>10</a:t>
                </a:r>
              </a:p>
            </p:txBody>
          </p:sp>
        </p:grpSp>
        <p:sp>
          <p:nvSpPr>
            <p:cNvPr id="15" name="TextBox 14"/>
            <p:cNvSpPr txBox="1"/>
            <p:nvPr/>
          </p:nvSpPr>
          <p:spPr>
            <a:xfrm>
              <a:off x="958122" y="5391379"/>
              <a:ext cx="1437763" cy="289915"/>
            </a:xfrm>
            <a:prstGeom prst="rect">
              <a:avLst/>
            </a:prstGeom>
            <a:noFill/>
          </p:spPr>
          <p:txBody>
            <a:bodyPr wrap="square" rtlCol="0">
              <a:spAutoFit/>
            </a:bodyPr>
            <a:lstStyle/>
            <a:p>
              <a:pPr algn="l"/>
              <a:r>
                <a:rPr lang="en-US" sz="650" b="1" dirty="0" smtClean="0">
                  <a:ea typeface="Verdana" panose="020B0604030504040204" pitchFamily="34" charset="0"/>
                  <a:cs typeface="Verdana" panose="020B0604030504040204" pitchFamily="34" charset="0"/>
                </a:rPr>
                <a:t>Gyroscope</a:t>
              </a:r>
              <a:endParaRPr lang="en-US" sz="650" b="1" dirty="0">
                <a:ea typeface="Verdana" panose="020B0604030504040204" pitchFamily="34" charset="0"/>
                <a:cs typeface="Verdana" panose="020B0604030504040204" pitchFamily="34" charset="0"/>
              </a:endParaRPr>
            </a:p>
          </p:txBody>
        </p:sp>
        <p:grpSp>
          <p:nvGrpSpPr>
            <p:cNvPr id="16" name="Group 15"/>
            <p:cNvGrpSpPr/>
            <p:nvPr/>
          </p:nvGrpSpPr>
          <p:grpSpPr>
            <a:xfrm>
              <a:off x="11021049" y="2194597"/>
              <a:ext cx="544017" cy="339392"/>
              <a:chOff x="632870" y="5277374"/>
              <a:chExt cx="533399" cy="332767"/>
            </a:xfrm>
          </p:grpSpPr>
          <p:grpSp>
            <p:nvGrpSpPr>
              <p:cNvPr id="17" name="Group 16"/>
              <p:cNvGrpSpPr/>
              <p:nvPr/>
            </p:nvGrpSpPr>
            <p:grpSpPr>
              <a:xfrm>
                <a:off x="676049" y="5277374"/>
                <a:ext cx="341376" cy="332767"/>
                <a:chOff x="673509" y="5277374"/>
                <a:chExt cx="341376" cy="332767"/>
              </a:xfrm>
            </p:grpSpPr>
            <p:pic>
              <p:nvPicPr>
                <p:cNvPr id="19" name="Picture 18"/>
                <p:cNvPicPr>
                  <a:picLocks noChangeAspect="1"/>
                </p:cNvPicPr>
                <p:nvPr/>
              </p:nvPicPr>
              <p:blipFill rotWithShape="1">
                <a:blip r:embed="rId7"/>
                <a:srcRect l="21839" r="3551"/>
                <a:stretch/>
              </p:blipFill>
              <p:spPr>
                <a:xfrm>
                  <a:off x="673509" y="5277374"/>
                  <a:ext cx="341376" cy="332767"/>
                </a:xfrm>
                <a:prstGeom prst="rect">
                  <a:avLst/>
                </a:prstGeom>
                <a:noFill/>
                <a:ln>
                  <a:noFill/>
                </a:ln>
              </p:spPr>
            </p:pic>
            <p:sp>
              <p:nvSpPr>
                <p:cNvPr id="20" name="Oval 19"/>
                <p:cNvSpPr/>
                <p:nvPr/>
              </p:nvSpPr>
              <p:spPr>
                <a:xfrm>
                  <a:off x="767273" y="5352889"/>
                  <a:ext cx="111760" cy="111760"/>
                </a:xfrm>
                <a:prstGeom prst="ellipse">
                  <a:avLst/>
                </a:prstGeom>
                <a:solidFill>
                  <a:srgbClr val="3BD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734"/>
                </a:p>
              </p:txBody>
            </p:sp>
          </p:grpSp>
          <p:sp>
            <p:nvSpPr>
              <p:cNvPr id="18" name="TextBox 17"/>
              <p:cNvSpPr txBox="1"/>
              <p:nvPr/>
            </p:nvSpPr>
            <p:spPr>
              <a:xfrm>
                <a:off x="632870" y="5288030"/>
                <a:ext cx="533399" cy="261517"/>
              </a:xfrm>
              <a:prstGeom prst="rect">
                <a:avLst/>
              </a:prstGeom>
              <a:noFill/>
            </p:spPr>
            <p:txBody>
              <a:bodyPr wrap="square" rtlCol="0">
                <a:spAutoFit/>
              </a:bodyPr>
              <a:lstStyle/>
              <a:p>
                <a:pPr algn="l"/>
                <a:r>
                  <a:rPr lang="en-US" sz="550" dirty="0">
                    <a:solidFill>
                      <a:schemeClr val="tx1">
                        <a:lumMod val="75000"/>
                      </a:schemeClr>
                    </a:solidFill>
                    <a:latin typeface="Segoe UI" panose="020B0502040204020203" pitchFamily="34" charset="0"/>
                    <a:cs typeface="Segoe UI" panose="020B0502040204020203" pitchFamily="34" charset="0"/>
                  </a:rPr>
                  <a:t>10</a:t>
                </a:r>
              </a:p>
            </p:txBody>
          </p:sp>
        </p:grpSp>
      </p:grpSp>
    </p:spTree>
    <p:extLst>
      <p:ext uri="{BB962C8B-B14F-4D97-AF65-F5344CB8AC3E}">
        <p14:creationId xmlns:p14="http://schemas.microsoft.com/office/powerpoint/2010/main" val="716827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299"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anim calcmode="lin" valueType="num">
                                      <p:cBhvr>
                                        <p:cTn id="1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1000"/>
                                        <p:tgtEl>
                                          <p:spTgt spid="3">
                                            <p:txEl>
                                              <p:pRg st="3" end="3"/>
                                            </p:txEl>
                                          </p:spTgt>
                                        </p:tgtEl>
                                      </p:cBhvr>
                                    </p:animEffect>
                                    <p:anim calcmode="lin" valueType="num">
                                      <p:cBhvr>
                                        <p:cTn id="1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1000"/>
                                        <p:tgtEl>
                                          <p:spTgt spid="3">
                                            <p:txEl>
                                              <p:pRg st="7" end="7"/>
                                            </p:txEl>
                                          </p:spTgt>
                                        </p:tgtEl>
                                      </p:cBhvr>
                                    </p:animEffect>
                                    <p:anim calcmode="lin" valueType="num">
                                      <p:cBhvr>
                                        <p:cTn id="2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1000"/>
                                        <p:tgtEl>
                                          <p:spTgt spid="3">
                                            <p:txEl>
                                              <p:pRg st="9" end="9"/>
                                            </p:txEl>
                                          </p:spTgt>
                                        </p:tgtEl>
                                      </p:cBhvr>
                                    </p:animEffect>
                                    <p:anim calcmode="lin" valueType="num">
                                      <p:cBhvr>
                                        <p:cTn id="4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9" end="9"/>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1000"/>
                                        <p:tgtEl>
                                          <p:spTgt spid="3">
                                            <p:txEl>
                                              <p:pRg st="10" end="10"/>
                                            </p:txEl>
                                          </p:spTgt>
                                        </p:tgtEl>
                                      </p:cBhvr>
                                    </p:animEffect>
                                    <p:anim calcmode="lin" valueType="num">
                                      <p:cBhvr>
                                        <p:cTn id="46"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par>
                          <p:cTn id="48" fill="hold">
                            <p:stCondLst>
                              <p:cond delay="1000"/>
                            </p:stCondLst>
                            <p:childTnLst>
                              <p:par>
                                <p:cTn id="49" presetID="1" presetClass="entr" presetSubtype="0"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1" repeatCount="indefinite" fill="hold" display="0">
                  <p:stCondLst>
                    <p:cond delay="indefinite"/>
                  </p:stCondLst>
                </p:cTn>
                <p:tgtEl>
                  <p:spTgt spid="6"/>
                </p:tgtEl>
              </p:cMediaNode>
            </p:video>
            <p:seq concurrent="1" nextAc="seek">
              <p:cTn id="52" restart="whenNotActive" fill="hold" evtFilter="cancelBubble" nodeType="interactiveSeq">
                <p:stCondLst>
                  <p:cond evt="onClick" delay="0">
                    <p:tgtEl>
                      <p:spTgt spid="6"/>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clickEffect">
                                  <p:stCondLst>
                                    <p:cond delay="0"/>
                                  </p:stCondLst>
                                  <p:childTnLst>
                                    <p:cmd type="call" cmd="togglePause">
                                      <p:cBhvr>
                                        <p:cTn id="56"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a:t>
            </a:r>
            <a:r>
              <a:rPr lang="en-US" dirty="0" smtClean="0"/>
              <a:t>Band Sensors</a:t>
            </a:r>
            <a:endParaRPr lang="en-US" dirty="0"/>
          </a:p>
        </p:txBody>
      </p:sp>
      <p:pic>
        <p:nvPicPr>
          <p:cNvPr id="6" name="687c5615-291b-472a-bea4-fd826a81cb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042"/>
          <a:stretch/>
        </p:blipFill>
        <p:spPr>
          <a:xfrm>
            <a:off x="5765834" y="1229250"/>
            <a:ext cx="5968014" cy="2858704"/>
          </a:xfrm>
          <a:prstGeom prst="rect">
            <a:avLst/>
          </a:prstGeom>
          <a:noFill/>
          <a:ln>
            <a:noFill/>
          </a:ln>
        </p:spPr>
      </p:pic>
      <p:sp>
        <p:nvSpPr>
          <p:cNvPr id="3" name="Text Placeholder 2"/>
          <p:cNvSpPr>
            <a:spLocks noGrp="1"/>
          </p:cNvSpPr>
          <p:nvPr>
            <p:ph type="body" sz="quarter" idx="11"/>
          </p:nvPr>
        </p:nvSpPr>
        <p:spPr>
          <a:xfrm>
            <a:off x="283147" y="1668463"/>
            <a:ext cx="4842707" cy="5029200"/>
          </a:xfrm>
        </p:spPr>
        <p:txBody>
          <a:bodyPr/>
          <a:lstStyle/>
          <a:p>
            <a:pPr>
              <a:buFont typeface="Arial" panose="020B0604020202020204" pitchFamily="34" charset="0"/>
              <a:buChar char="•"/>
            </a:pPr>
            <a:r>
              <a:rPr lang="en-US" sz="2000" dirty="0"/>
              <a:t>Optical heart rate </a:t>
            </a:r>
            <a:r>
              <a:rPr lang="en-US" sz="2000" dirty="0" smtClean="0"/>
              <a:t>monitor</a:t>
            </a:r>
          </a:p>
          <a:p>
            <a:pPr>
              <a:buFont typeface="Arial" panose="020B0604020202020204" pitchFamily="34" charset="0"/>
              <a:buChar char="•"/>
            </a:pPr>
            <a:r>
              <a:rPr lang="en-US" sz="2000" dirty="0" smtClean="0"/>
              <a:t>3-axis accelerometer</a:t>
            </a:r>
          </a:p>
          <a:p>
            <a:pPr>
              <a:buFont typeface="Arial" panose="020B0604020202020204" pitchFamily="34" charset="0"/>
              <a:buChar char="•"/>
            </a:pPr>
            <a:r>
              <a:rPr lang="en-US" sz="2000" dirty="0" smtClean="0"/>
              <a:t>GPS</a:t>
            </a:r>
          </a:p>
          <a:p>
            <a:pPr>
              <a:buFont typeface="Arial" panose="020B0604020202020204" pitchFamily="34" charset="0"/>
              <a:buChar char="•"/>
            </a:pPr>
            <a:r>
              <a:rPr lang="en-US" sz="2000" dirty="0" smtClean="0"/>
              <a:t>Ambient </a:t>
            </a:r>
            <a:r>
              <a:rPr lang="en-US" sz="2000" dirty="0"/>
              <a:t>Light </a:t>
            </a:r>
            <a:r>
              <a:rPr lang="en-US" sz="2000" dirty="0" smtClean="0"/>
              <a:t>Sensor</a:t>
            </a:r>
          </a:p>
          <a:p>
            <a:pPr>
              <a:buFont typeface="Arial" panose="020B0604020202020204" pitchFamily="34" charset="0"/>
              <a:buChar char="•"/>
            </a:pPr>
            <a:r>
              <a:rPr lang="en-US" sz="2000" dirty="0"/>
              <a:t>UV </a:t>
            </a:r>
            <a:r>
              <a:rPr lang="en-US" sz="2000" dirty="0" smtClean="0"/>
              <a:t>sensor</a:t>
            </a:r>
          </a:p>
          <a:p>
            <a:pPr>
              <a:buFont typeface="Arial" panose="020B0604020202020204" pitchFamily="34" charset="0"/>
              <a:buChar char="•"/>
            </a:pPr>
            <a:r>
              <a:rPr lang="en-US" sz="2000" dirty="0" smtClean="0"/>
              <a:t>Capacitive sensor</a:t>
            </a:r>
          </a:p>
          <a:p>
            <a:pPr>
              <a:buFont typeface="Arial" panose="020B0604020202020204" pitchFamily="34" charset="0"/>
              <a:buChar char="•"/>
            </a:pPr>
            <a:r>
              <a:rPr lang="en-US" sz="2000" dirty="0" smtClean="0"/>
              <a:t>Haptic vibration motor</a:t>
            </a:r>
          </a:p>
          <a:p>
            <a:pPr>
              <a:buFont typeface="Arial" panose="020B0604020202020204" pitchFamily="34" charset="0"/>
              <a:buChar char="•"/>
            </a:pPr>
            <a:r>
              <a:rPr lang="en-US" sz="2000" dirty="0"/>
              <a:t>Microphone</a:t>
            </a:r>
            <a:endParaRPr lang="en-US" sz="2000" dirty="0" smtClean="0"/>
          </a:p>
          <a:p>
            <a:pPr>
              <a:buFont typeface="Arial" panose="020B0604020202020204" pitchFamily="34" charset="0"/>
              <a:buChar char="•"/>
            </a:pPr>
            <a:r>
              <a:rPr lang="en-US" sz="2000" dirty="0" smtClean="0"/>
              <a:t>Galvanic </a:t>
            </a:r>
            <a:r>
              <a:rPr lang="en-US" sz="2000" dirty="0"/>
              <a:t>Skin Response (</a:t>
            </a:r>
            <a:r>
              <a:rPr lang="en-US" sz="2000" dirty="0" smtClean="0"/>
              <a:t>GSR)</a:t>
            </a:r>
          </a:p>
          <a:p>
            <a:pPr>
              <a:buFont typeface="Arial" panose="020B0604020202020204" pitchFamily="34" charset="0"/>
              <a:buChar char="•"/>
            </a:pPr>
            <a:r>
              <a:rPr lang="en-US" sz="2000" dirty="0" smtClean="0"/>
              <a:t>Gyroscope</a:t>
            </a:r>
          </a:p>
          <a:p>
            <a:pPr>
              <a:buFont typeface="Arial" panose="020B0604020202020204" pitchFamily="34" charset="0"/>
              <a:buChar char="•"/>
            </a:pPr>
            <a:endParaRPr lang="en-US" sz="2000" dirty="0" smtClean="0"/>
          </a:p>
        </p:txBody>
      </p:sp>
    </p:spTree>
    <p:extLst>
      <p:ext uri="{BB962C8B-B14F-4D97-AF65-F5344CB8AC3E}">
        <p14:creationId xmlns:p14="http://schemas.microsoft.com/office/powerpoint/2010/main" val="3443539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2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18831"/>
          <a:stretch/>
        </p:blipFill>
        <p:spPr>
          <a:xfrm rot="4798779">
            <a:off x="6316231" y="2262863"/>
            <a:ext cx="3688435" cy="3292872"/>
          </a:xfrm>
          <a:prstGeom prst="rect">
            <a:avLst/>
          </a:prstGeom>
          <a:effectLst>
            <a:outerShdw blurRad="76200" dist="12700" dir="2700000" sy="-23000" kx="-800400" algn="bl" rotWithShape="0">
              <a:prstClr val="black">
                <a:alpha val="20000"/>
              </a:prstClr>
            </a:outerShdw>
          </a:effectLst>
        </p:spPr>
      </p:pic>
      <p:grpSp>
        <p:nvGrpSpPr>
          <p:cNvPr id="16" name="Group 15"/>
          <p:cNvGrpSpPr/>
          <p:nvPr/>
        </p:nvGrpSpPr>
        <p:grpSpPr>
          <a:xfrm>
            <a:off x="8869076" y="2213573"/>
            <a:ext cx="2784851" cy="1448249"/>
            <a:chOff x="3292507" y="4885090"/>
            <a:chExt cx="2730494" cy="1419981"/>
          </a:xfrm>
          <a:effectLst>
            <a:outerShdw blurRad="50800" dist="38100" dir="2700000" algn="tl" rotWithShape="0">
              <a:prstClr val="black">
                <a:alpha val="40000"/>
              </a:prstClr>
            </a:outerShdw>
          </a:effectLst>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2507" y="4904583"/>
              <a:ext cx="768210" cy="74032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5845" y="5574314"/>
              <a:ext cx="809143" cy="730757"/>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863" y="5608351"/>
              <a:ext cx="759562" cy="696684"/>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27014" y="4904584"/>
              <a:ext cx="805754" cy="746920"/>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20316" y="4885090"/>
              <a:ext cx="955093" cy="804019"/>
            </a:xfrm>
            <a:prstGeom prst="rect">
              <a:avLst/>
            </a:prstGeom>
          </p:spPr>
        </p:pic>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75841" y="4918399"/>
              <a:ext cx="847160" cy="726504"/>
            </a:xfrm>
            <a:prstGeom prst="rect">
              <a:avLst/>
            </a:prstGeom>
          </p:spPr>
        </p:pic>
      </p:grpSp>
      <p:grpSp>
        <p:nvGrpSpPr>
          <p:cNvPr id="3" name="Group 2"/>
          <p:cNvGrpSpPr>
            <a:grpSpLocks noChangeAspect="1"/>
          </p:cNvGrpSpPr>
          <p:nvPr/>
        </p:nvGrpSpPr>
        <p:grpSpPr>
          <a:xfrm rot="402785">
            <a:off x="7258334" y="3382179"/>
            <a:ext cx="1927302" cy="667371"/>
            <a:chOff x="1254199" y="2757624"/>
            <a:chExt cx="2169015" cy="804019"/>
          </a:xfrm>
          <a:scene3d>
            <a:camera prst="orthographicFront">
              <a:rot lat="21245161" lon="449027" rev="19320000"/>
            </a:camera>
            <a:lightRig rig="threePt" dir="t"/>
          </a:scene3d>
        </p:grpSpPr>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4199" y="2779305"/>
              <a:ext cx="768210" cy="740320"/>
            </a:xfrm>
            <a:prstGeom prst="rect">
              <a:avLst/>
            </a:prstGeom>
          </p:spPr>
        </p:pic>
        <p:pic>
          <p:nvPicPr>
            <p:cNvPr id="41" name="Picture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84368" y="2778212"/>
              <a:ext cx="805754" cy="746920"/>
            </a:xfrm>
            <a:prstGeom prst="rect">
              <a:avLst/>
            </a:prstGeom>
          </p:spPr>
        </p:pic>
        <p:pic>
          <p:nvPicPr>
            <p:cNvPr id="42" name="Picture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68122" y="2757624"/>
              <a:ext cx="955092" cy="804019"/>
            </a:xfrm>
            <a:prstGeom prst="rect">
              <a:avLst/>
            </a:prstGeom>
          </p:spPr>
        </p:pic>
      </p:grpSp>
      <p:sp>
        <p:nvSpPr>
          <p:cNvPr id="25" name="Title 3"/>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dirty="0">
              <a:solidFill>
                <a:schemeClr val="tx1"/>
              </a:solidFill>
            </a:endParaRPr>
          </a:p>
        </p:txBody>
      </p:sp>
      <p:sp>
        <p:nvSpPr>
          <p:cNvPr id="6" name="Title 5"/>
          <p:cNvSpPr>
            <a:spLocks noGrp="1"/>
          </p:cNvSpPr>
          <p:nvPr>
            <p:ph type="title"/>
          </p:nvPr>
        </p:nvSpPr>
        <p:spPr/>
        <p:txBody>
          <a:bodyPr/>
          <a:lstStyle/>
          <a:p>
            <a:r>
              <a:rPr lang="en-US" dirty="0"/>
              <a:t>Health &amp; Fitness</a:t>
            </a:r>
          </a:p>
        </p:txBody>
      </p:sp>
      <p:sp>
        <p:nvSpPr>
          <p:cNvPr id="7" name="Text Placeholder 6"/>
          <p:cNvSpPr>
            <a:spLocks noGrp="1"/>
          </p:cNvSpPr>
          <p:nvPr>
            <p:ph type="body" sz="quarter" idx="11"/>
          </p:nvPr>
        </p:nvSpPr>
        <p:spPr>
          <a:xfrm>
            <a:off x="283148" y="1668463"/>
            <a:ext cx="5494050" cy="5029200"/>
          </a:xfrm>
        </p:spPr>
        <p:txBody>
          <a:bodyPr/>
          <a:lstStyle/>
          <a:p>
            <a:pPr marL="0" indent="0"/>
            <a:r>
              <a:rPr lang="en-US" dirty="0" smtClean="0"/>
              <a:t>Far beyond a step tracker</a:t>
            </a:r>
            <a:endParaRPr lang="en-US" sz="1800" dirty="0" smtClean="0"/>
          </a:p>
          <a:p>
            <a:pPr marL="0" indent="0"/>
            <a:endParaRPr lang="en-US" sz="1800" dirty="0" smtClean="0"/>
          </a:p>
          <a:p>
            <a:pPr marL="0" indent="0"/>
            <a:r>
              <a:rPr lang="en-US" sz="1800" dirty="0" smtClean="0"/>
              <a:t>Calculates activity level, heart rate metrics and sleep patterns</a:t>
            </a:r>
          </a:p>
          <a:p>
            <a:pPr marL="0" indent="0"/>
            <a:endParaRPr lang="en-US" sz="1800" dirty="0" smtClean="0">
              <a:latin typeface="Segoe UI" panose="020B0502040204020203" pitchFamily="34" charset="0"/>
              <a:cs typeface="Segoe UI" panose="020B0502040204020203" pitchFamily="34" charset="0"/>
            </a:endParaRPr>
          </a:p>
          <a:p>
            <a:pPr marL="0" indent="0"/>
            <a:r>
              <a:rPr lang="en-US" sz="1800" dirty="0" smtClean="0">
                <a:latin typeface="Segoe UI" panose="020B0502040204020203" pitchFamily="34" charset="0"/>
                <a:cs typeface="Segoe UI" panose="020B0502040204020203" pitchFamily="34" charset="0"/>
              </a:rPr>
              <a:t>Steps, calories, distance, run, workout, bike, UV exposure.</a:t>
            </a:r>
            <a:endParaRPr lang="en-US" sz="1800" dirty="0">
              <a:latin typeface="Segoe UI" panose="020B0502040204020203" pitchFamily="34" charset="0"/>
              <a:cs typeface="Segoe UI" panose="020B0502040204020203" pitchFamily="34" charset="0"/>
            </a:endParaRPr>
          </a:p>
          <a:p>
            <a:pPr marL="0" indent="0"/>
            <a:endParaRPr lang="en-US" sz="1800" dirty="0" smtClean="0">
              <a:latin typeface="Segoe UI" panose="020B0502040204020203" pitchFamily="34" charset="0"/>
              <a:cs typeface="Segoe UI" panose="020B0502040204020203" pitchFamily="34" charset="0"/>
            </a:endParaRPr>
          </a:p>
          <a:p>
            <a:pPr marL="0" indent="0"/>
            <a:r>
              <a:rPr lang="en-US" sz="1800" dirty="0" smtClean="0">
                <a:latin typeface="Segoe UI" panose="020B0502040204020203" pitchFamily="34" charset="0"/>
                <a:cs typeface="Segoe UI" panose="020B0502040204020203" pitchFamily="34" charset="0"/>
              </a:rPr>
              <a:t>Sleep </a:t>
            </a:r>
            <a:r>
              <a:rPr lang="en-US" sz="1800" dirty="0">
                <a:latin typeface="Segoe UI" panose="020B0502040204020203" pitchFamily="34" charset="0"/>
                <a:cs typeface="Segoe UI" panose="020B0502040204020203" pitchFamily="34" charset="0"/>
              </a:rPr>
              <a:t>duration, </a:t>
            </a:r>
            <a:r>
              <a:rPr lang="en-US" sz="1800" dirty="0" smtClean="0">
                <a:latin typeface="Segoe UI" panose="020B0502040204020203" pitchFamily="34" charset="0"/>
                <a:cs typeface="Segoe UI" panose="020B0502040204020203" pitchFamily="34" charset="0"/>
              </a:rPr>
              <a:t>sleep </a:t>
            </a:r>
            <a:r>
              <a:rPr lang="en-US" sz="1800" dirty="0">
                <a:latin typeface="Segoe UI" panose="020B0502040204020203" pitchFamily="34" charset="0"/>
                <a:cs typeface="Segoe UI" panose="020B0502040204020203" pitchFamily="34" charset="0"/>
              </a:rPr>
              <a:t>efficiency, </a:t>
            </a:r>
            <a:r>
              <a:rPr lang="en-US" sz="1800" dirty="0" smtClean="0">
                <a:latin typeface="Segoe UI" panose="020B0502040204020203" pitchFamily="34" charset="0"/>
                <a:cs typeface="Segoe UI" panose="020B0502040204020203" pitchFamily="34" charset="0"/>
              </a:rPr>
              <a:t>wakeup frequency and resting heart rate.</a:t>
            </a:r>
            <a:endParaRPr lang="en-US" sz="1800" dirty="0">
              <a:latin typeface="Segoe UI" panose="020B0502040204020203" pitchFamily="34" charset="0"/>
              <a:cs typeface="Segoe UI" panose="020B0502040204020203" pitchFamily="34" charset="0"/>
            </a:endParaRPr>
          </a:p>
          <a:p>
            <a:pPr marL="0" indent="0"/>
            <a:endParaRPr lang="en-US" sz="1800" dirty="0">
              <a:latin typeface="Segoe UI" panose="020B0502040204020203" pitchFamily="34" charset="0"/>
              <a:cs typeface="Segoe UI" panose="020B0502040204020203" pitchFamily="34" charset="0"/>
            </a:endParaRPr>
          </a:p>
          <a:p>
            <a:pPr marL="0" indent="0"/>
            <a:r>
              <a:rPr lang="en-US" sz="1800" dirty="0">
                <a:latin typeface="Segoe UI" panose="020B0502040204020203" pitchFamily="34" charset="0"/>
                <a:cs typeface="Segoe UI" panose="020B0502040204020203" pitchFamily="34" charset="0"/>
              </a:rPr>
              <a:t>G</a:t>
            </a:r>
            <a:r>
              <a:rPr lang="en-US" sz="1800" dirty="0" smtClean="0">
                <a:latin typeface="Segoe UI" panose="020B0502040204020203" pitchFamily="34" charset="0"/>
                <a:cs typeface="Segoe UI" panose="020B0502040204020203" pitchFamily="34" charset="0"/>
              </a:rPr>
              <a:t>uided routines for custom </a:t>
            </a:r>
            <a:r>
              <a:rPr lang="en-US" sz="1800" dirty="0">
                <a:latin typeface="Segoe UI" panose="020B0502040204020203" pitchFamily="34" charset="0"/>
                <a:cs typeface="Segoe UI" panose="020B0502040204020203" pitchFamily="34" charset="0"/>
              </a:rPr>
              <a:t>activity and workouts</a:t>
            </a:r>
            <a:r>
              <a:rPr lang="en-US" sz="1800" dirty="0" smtClean="0">
                <a:latin typeface="Segoe UI" panose="020B0502040204020203" pitchFamily="34" charset="0"/>
                <a:cs typeface="Segoe UI" panose="020B0502040204020203" pitchFamily="34" charset="0"/>
              </a:rPr>
              <a:t>.</a:t>
            </a:r>
            <a:endParaRPr lang="en-US" sz="1800" dirty="0">
              <a:latin typeface="Segoe UI" panose="020B0502040204020203" pitchFamily="34" charset="0"/>
              <a:cs typeface="Segoe UI" panose="020B0502040204020203" pitchFamily="34" charset="0"/>
            </a:endParaRPr>
          </a:p>
          <a:p>
            <a:pPr marL="0" indent="0"/>
            <a:endParaRPr lang="en-US" sz="1800" dirty="0"/>
          </a:p>
          <a:p>
            <a:pPr marL="0" indent="0"/>
            <a:endParaRPr lang="en-US" sz="1800" dirty="0"/>
          </a:p>
        </p:txBody>
      </p:sp>
    </p:spTree>
    <p:extLst>
      <p:ext uri="{BB962C8B-B14F-4D97-AF65-F5344CB8AC3E}">
        <p14:creationId xmlns:p14="http://schemas.microsoft.com/office/powerpoint/2010/main" val="128792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4" end="4"/>
                                            </p:txEl>
                                          </p:spTgt>
                                        </p:tgtEl>
                                        <p:attrNameLst>
                                          <p:attrName>style.visibility</p:attrName>
                                        </p:attrNameLst>
                                      </p:cBhvr>
                                      <p:to>
                                        <p:strVal val="visible"/>
                                      </p:to>
                                    </p:set>
                                    <p:animEffect transition="in" filter="fade">
                                      <p:cBhvr>
                                        <p:cTn id="14" dur="1000"/>
                                        <p:tgtEl>
                                          <p:spTgt spid="7">
                                            <p:txEl>
                                              <p:pRg st="4" end="4"/>
                                            </p:txEl>
                                          </p:spTgt>
                                        </p:tgtEl>
                                      </p:cBhvr>
                                    </p:animEffect>
                                    <p:anim calcmode="lin" valueType="num">
                                      <p:cBhvr>
                                        <p:cTn id="1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fade">
                                      <p:cBhvr>
                                        <p:cTn id="21" dur="1000"/>
                                        <p:tgtEl>
                                          <p:spTgt spid="7">
                                            <p:txEl>
                                              <p:pRg st="6" end="6"/>
                                            </p:txEl>
                                          </p:spTgt>
                                        </p:tgtEl>
                                      </p:cBhvr>
                                    </p:animEffect>
                                    <p:anim calcmode="lin" valueType="num">
                                      <p:cBhvr>
                                        <p:cTn id="22"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8" end="8"/>
                                            </p:txEl>
                                          </p:spTgt>
                                        </p:tgtEl>
                                        <p:attrNameLst>
                                          <p:attrName>style.visibility</p:attrName>
                                        </p:attrNameLst>
                                      </p:cBhvr>
                                      <p:to>
                                        <p:strVal val="visible"/>
                                      </p:to>
                                    </p:set>
                                    <p:animEffect transition="in" filter="fade">
                                      <p:cBhvr>
                                        <p:cTn id="28" dur="1000"/>
                                        <p:tgtEl>
                                          <p:spTgt spid="7">
                                            <p:txEl>
                                              <p:pRg st="8" end="8"/>
                                            </p:txEl>
                                          </p:spTgt>
                                        </p:tgtEl>
                                      </p:cBhvr>
                                    </p:animEffect>
                                    <p:anim calcmode="lin" valueType="num">
                                      <p:cBhvr>
                                        <p:cTn id="29"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Productivity</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55605" y="4140973"/>
            <a:ext cx="805023" cy="771479"/>
          </a:xfrm>
          <a:prstGeom prst="rect">
            <a:avLst/>
          </a:prstGeom>
          <a:effectLst>
            <a:outerShdw blurRad="50800" dist="38100" dir="2700000" algn="tl" rotWithShape="0">
              <a:prstClr val="black">
                <a:alpha val="40000"/>
              </a:prstClr>
            </a:outerShdw>
          </a:effectLst>
        </p:spPr>
      </p:pic>
      <p:grpSp>
        <p:nvGrpSpPr>
          <p:cNvPr id="4" name="Group 3"/>
          <p:cNvGrpSpPr/>
          <p:nvPr/>
        </p:nvGrpSpPr>
        <p:grpSpPr>
          <a:xfrm>
            <a:off x="8991823" y="2704459"/>
            <a:ext cx="2830524" cy="835679"/>
            <a:chOff x="8463731" y="3905626"/>
            <a:chExt cx="2701372" cy="797550"/>
          </a:xfrm>
          <a:effectLst>
            <a:outerShdw blurRad="50800" dist="38100" dir="2700000" algn="tl" rotWithShape="0">
              <a:prstClr val="black">
                <a:alpha val="40000"/>
              </a:prstClr>
            </a:outerShdw>
          </a:effectLst>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9780" y="3905626"/>
              <a:ext cx="955307" cy="79755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3731" y="3971960"/>
              <a:ext cx="743281" cy="72586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56918" y="3921124"/>
              <a:ext cx="827757" cy="766764"/>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46785" y="3945625"/>
              <a:ext cx="818318" cy="751576"/>
            </a:xfrm>
            <a:prstGeom prst="rect">
              <a:avLst/>
            </a:prstGeom>
          </p:spPr>
        </p:pic>
      </p:grpSp>
      <p:grpSp>
        <p:nvGrpSpPr>
          <p:cNvPr id="9" name="Group 8"/>
          <p:cNvGrpSpPr/>
          <p:nvPr/>
        </p:nvGrpSpPr>
        <p:grpSpPr>
          <a:xfrm>
            <a:off x="8977299" y="2049462"/>
            <a:ext cx="2814058" cy="782436"/>
            <a:chOff x="8415277" y="3314011"/>
            <a:chExt cx="2759131" cy="767164"/>
          </a:xfrm>
          <a:effectLst>
            <a:outerShdw blurRad="50800" dist="38100" dir="2700000" algn="tl" rotWithShape="0">
              <a:prstClr val="black">
                <a:alpha val="40000"/>
              </a:prstClr>
            </a:outerShdw>
          </a:effectLst>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29576" y="3321710"/>
              <a:ext cx="844832" cy="759465"/>
            </a:xfrm>
            <a:prstGeom prst="rect">
              <a:avLst/>
            </a:prstGeom>
          </p:spPr>
        </p:pic>
        <p:grpSp>
          <p:nvGrpSpPr>
            <p:cNvPr id="11" name="Group 10"/>
            <p:cNvGrpSpPr/>
            <p:nvPr/>
          </p:nvGrpSpPr>
          <p:grpSpPr>
            <a:xfrm>
              <a:off x="8415277" y="3314011"/>
              <a:ext cx="2033150" cy="752393"/>
              <a:chOff x="8415277" y="3314011"/>
              <a:chExt cx="2033150" cy="752393"/>
            </a:xfrm>
          </p:grpSpPr>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06069" y="3314011"/>
                <a:ext cx="742358" cy="730621"/>
              </a:xfrm>
              <a:prstGeom prst="rect">
                <a:avLst/>
              </a:prstGeom>
            </p:spPr>
          </p:pic>
          <p:grpSp>
            <p:nvGrpSpPr>
              <p:cNvPr id="13" name="Group 12"/>
              <p:cNvGrpSpPr/>
              <p:nvPr/>
            </p:nvGrpSpPr>
            <p:grpSpPr>
              <a:xfrm>
                <a:off x="8415277" y="3329729"/>
                <a:ext cx="1388921" cy="736675"/>
                <a:chOff x="8658038" y="3329729"/>
                <a:chExt cx="1388921" cy="736675"/>
              </a:xfrm>
            </p:grpSpPr>
            <p:pic>
              <p:nvPicPr>
                <p:cNvPr id="14" name="Picture 13"/>
                <p:cNvPicPr>
                  <a:picLocks noChangeAspect="1"/>
                </p:cNvPicPr>
                <p:nvPr/>
              </p:nvPicPr>
              <p:blipFill rotWithShape="1">
                <a:blip r:embed="rId9" cstate="print">
                  <a:extLst>
                    <a:ext uri="{28A0092B-C50C-407E-A947-70E740481C1C}">
                      <a14:useLocalDpi xmlns:a14="http://schemas.microsoft.com/office/drawing/2010/main" val="0"/>
                    </a:ext>
                  </a:extLst>
                </a:blip>
                <a:srcRect b="8022"/>
                <a:stretch/>
              </p:blipFill>
              <p:spPr>
                <a:xfrm>
                  <a:off x="9303871" y="3329729"/>
                  <a:ext cx="743088" cy="667134"/>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8038" y="3336721"/>
                  <a:ext cx="840152" cy="729683"/>
                </a:xfrm>
                <a:prstGeom prst="rect">
                  <a:avLst/>
                </a:prstGeom>
              </p:spPr>
            </p:pic>
          </p:grpSp>
        </p:grpSp>
      </p:grpSp>
      <p:grpSp>
        <p:nvGrpSpPr>
          <p:cNvPr id="16" name="Group 15"/>
          <p:cNvGrpSpPr/>
          <p:nvPr/>
        </p:nvGrpSpPr>
        <p:grpSpPr>
          <a:xfrm>
            <a:off x="8961981" y="3422529"/>
            <a:ext cx="2812785" cy="875010"/>
            <a:chOff x="8460321" y="4557489"/>
            <a:chExt cx="2691725" cy="837350"/>
          </a:xfrm>
          <a:effectLst>
            <a:outerShdw blurRad="50800" dist="38100" dir="2700000" algn="tl" rotWithShape="0">
              <a:prstClr val="black">
                <a:alpha val="40000"/>
              </a:prstClr>
            </a:outerShdw>
          </a:effectLst>
        </p:grpSpPr>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74354" y="4614235"/>
              <a:ext cx="821515" cy="687982"/>
            </a:xfrm>
            <a:prstGeom prst="rect">
              <a:avLst/>
            </a:prstGeom>
          </p:spPr>
        </p:pic>
        <p:pic>
          <p:nvPicPr>
            <p:cNvPr id="18" name="Picture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8439" y="4557489"/>
              <a:ext cx="785598" cy="785598"/>
            </a:xfrm>
            <a:prstGeom prst="rect">
              <a:avLst/>
            </a:prstGeom>
          </p:spPr>
        </p:pic>
        <p:pic>
          <p:nvPicPr>
            <p:cNvPr id="19" name="Picture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460321" y="4605549"/>
              <a:ext cx="865295" cy="789290"/>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379135" y="4583557"/>
              <a:ext cx="772911" cy="772911"/>
            </a:xfrm>
            <a:prstGeom prst="rect">
              <a:avLst/>
            </a:prstGeom>
          </p:spPr>
        </p:pic>
      </p:grpSp>
      <p:pic>
        <p:nvPicPr>
          <p:cNvPr id="21" name="Picture 20"/>
          <p:cNvPicPr>
            <a:picLocks noChangeAspect="1"/>
          </p:cNvPicPr>
          <p:nvPr/>
        </p:nvPicPr>
        <p:blipFill rotWithShape="1">
          <a:blip r:embed="rId15" cstate="print">
            <a:extLst>
              <a:ext uri="{28A0092B-C50C-407E-A947-70E740481C1C}">
                <a14:useLocalDpi xmlns:a14="http://schemas.microsoft.com/office/drawing/2010/main" val="0"/>
              </a:ext>
            </a:extLst>
          </a:blip>
          <a:srcRect b="18831"/>
          <a:stretch/>
        </p:blipFill>
        <p:spPr>
          <a:xfrm rot="4798779">
            <a:off x="6150706" y="2444497"/>
            <a:ext cx="3194421" cy="2851839"/>
          </a:xfrm>
          <a:prstGeom prst="rect">
            <a:avLst/>
          </a:prstGeom>
          <a:effectLst>
            <a:outerShdw blurRad="76200" dist="12700" dir="2700000" sy="-23000" kx="-800400" algn="bl" rotWithShape="0">
              <a:prstClr val="black">
                <a:alpha val="20000"/>
              </a:prstClr>
            </a:outerShdw>
          </a:effectLst>
        </p:spPr>
      </p:pic>
      <p:grpSp>
        <p:nvGrpSpPr>
          <p:cNvPr id="25" name="Group 24"/>
          <p:cNvGrpSpPr/>
          <p:nvPr/>
        </p:nvGrpSpPr>
        <p:grpSpPr>
          <a:xfrm rot="411119">
            <a:off x="7016165" y="3371622"/>
            <a:ext cx="1497454" cy="549362"/>
            <a:chOff x="4205395" y="4863068"/>
            <a:chExt cx="2104111" cy="771922"/>
          </a:xfrm>
          <a:scene3d>
            <a:camera prst="orthographicFront">
              <a:rot lat="21246000" lon="450000" rev="19320000"/>
            </a:camera>
            <a:lightRig rig="threePt" dir="t"/>
          </a:scene3d>
        </p:grpSpPr>
        <p:pic>
          <p:nvPicPr>
            <p:cNvPr id="27" name="Picture 2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826336" y="4863068"/>
              <a:ext cx="780079" cy="747575"/>
            </a:xfrm>
            <a:prstGeom prst="rect">
              <a:avLst/>
            </a:prstGeom>
            <a:effectLst/>
          </p:spPr>
        </p:pic>
        <p:pic>
          <p:nvPicPr>
            <p:cNvPr id="28" name="Picture 2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05395" y="4869828"/>
              <a:ext cx="742358" cy="730621"/>
            </a:xfrm>
            <a:prstGeom prst="rect">
              <a:avLst/>
            </a:prstGeom>
            <a:effectLst/>
          </p:spPr>
        </p:pic>
        <p:pic>
          <p:nvPicPr>
            <p:cNvPr id="31" name="Picture 3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463950" y="4874874"/>
              <a:ext cx="845556" cy="760116"/>
            </a:xfrm>
            <a:prstGeom prst="rect">
              <a:avLst/>
            </a:prstGeom>
            <a:effectLst/>
          </p:spPr>
        </p:pic>
      </p:grpSp>
      <p:sp>
        <p:nvSpPr>
          <p:cNvPr id="22" name="Text Placeholder 21"/>
          <p:cNvSpPr>
            <a:spLocks noGrp="1"/>
          </p:cNvSpPr>
          <p:nvPr>
            <p:ph type="body" sz="quarter" idx="11"/>
          </p:nvPr>
        </p:nvSpPr>
        <p:spPr>
          <a:xfrm>
            <a:off x="283148" y="1668463"/>
            <a:ext cx="5782688" cy="5029200"/>
          </a:xfrm>
        </p:spPr>
        <p:txBody>
          <a:bodyPr/>
          <a:lstStyle/>
          <a:p>
            <a:pPr marL="0" indent="0"/>
            <a:r>
              <a:rPr lang="en-US" dirty="0" smtClean="0"/>
              <a:t>Rich </a:t>
            </a:r>
            <a:r>
              <a:rPr lang="en-US" dirty="0"/>
              <a:t>n</a:t>
            </a:r>
            <a:r>
              <a:rPr lang="en-US" dirty="0" smtClean="0"/>
              <a:t>otifications that drive user engagement</a:t>
            </a:r>
          </a:p>
          <a:p>
            <a:pPr marL="0" indent="0"/>
            <a:endParaRPr lang="en-US" sz="1800" dirty="0" smtClean="0"/>
          </a:p>
          <a:p>
            <a:pPr marL="0" indent="0"/>
            <a:r>
              <a:rPr lang="en-US" sz="1800" dirty="0" smtClean="0">
                <a:latin typeface="Segoe UI" panose="020B0502040204020203" pitchFamily="34" charset="0"/>
                <a:cs typeface="Segoe UI" panose="020B0502040204020203" pitchFamily="34" charset="0"/>
              </a:rPr>
              <a:t>Band surfaces </a:t>
            </a:r>
            <a:r>
              <a:rPr lang="en-US" sz="1800" dirty="0">
                <a:latin typeface="Segoe UI" panose="020B0502040204020203" pitchFamily="34" charset="0"/>
                <a:cs typeface="Segoe UI" panose="020B0502040204020203" pitchFamily="34" charset="0"/>
              </a:rPr>
              <a:t>important information at the right </a:t>
            </a:r>
            <a:r>
              <a:rPr lang="en-US" sz="1800" dirty="0" smtClean="0">
                <a:latin typeface="Segoe UI" panose="020B0502040204020203" pitchFamily="34" charset="0"/>
                <a:cs typeface="Segoe UI" panose="020B0502040204020203" pitchFamily="34" charset="0"/>
              </a:rPr>
              <a:t>time</a:t>
            </a:r>
            <a:endParaRPr lang="en-US" sz="1800" dirty="0">
              <a:latin typeface="Segoe UI" panose="020B0502040204020203" pitchFamily="34" charset="0"/>
              <a:cs typeface="Segoe UI" panose="020B0502040204020203" pitchFamily="34" charset="0"/>
            </a:endParaRPr>
          </a:p>
          <a:p>
            <a:pPr marL="0" indent="0"/>
            <a:endParaRPr lang="en-US" sz="1800" dirty="0" smtClean="0"/>
          </a:p>
          <a:p>
            <a:pPr marL="0" indent="0"/>
            <a:r>
              <a:rPr lang="en-US" sz="1800" dirty="0" smtClean="0">
                <a:latin typeface="Segoe UI" panose="020B0502040204020203" pitchFamily="34" charset="0"/>
                <a:cs typeface="Segoe UI" panose="020B0502040204020203" pitchFamily="34" charset="0"/>
              </a:rPr>
              <a:t>Incoming </a:t>
            </a:r>
            <a:r>
              <a:rPr lang="en-US" sz="1800" dirty="0">
                <a:latin typeface="Segoe UI" panose="020B0502040204020203" pitchFamily="34" charset="0"/>
                <a:cs typeface="Segoe UI" panose="020B0502040204020203" pitchFamily="34" charset="0"/>
              </a:rPr>
              <a:t>c</a:t>
            </a:r>
            <a:r>
              <a:rPr lang="en-US" sz="1800" dirty="0" smtClean="0">
                <a:latin typeface="Segoe UI" panose="020B0502040204020203" pitchFamily="34" charset="0"/>
                <a:cs typeface="Segoe UI" panose="020B0502040204020203" pitchFamily="34" charset="0"/>
              </a:rPr>
              <a:t>alls</a:t>
            </a:r>
            <a:r>
              <a:rPr lang="en-US" sz="1800" dirty="0">
                <a:latin typeface="Segoe UI" panose="020B0502040204020203" pitchFamily="34" charset="0"/>
                <a:cs typeface="Segoe UI" panose="020B0502040204020203" pitchFamily="34" charset="0"/>
              </a:rPr>
              <a:t>, t</a:t>
            </a:r>
            <a:r>
              <a:rPr lang="en-US" sz="1800" dirty="0" smtClean="0">
                <a:latin typeface="Segoe UI" panose="020B0502040204020203" pitchFamily="34" charset="0"/>
                <a:cs typeface="Segoe UI" panose="020B0502040204020203" pitchFamily="34" charset="0"/>
              </a:rPr>
              <a:t>exts</a:t>
            </a:r>
            <a:r>
              <a:rPr lang="en-US" sz="1800" dirty="0">
                <a:latin typeface="Segoe UI" panose="020B0502040204020203" pitchFamily="34" charset="0"/>
                <a:cs typeface="Segoe UI" panose="020B0502040204020203" pitchFamily="34" charset="0"/>
              </a:rPr>
              <a:t>, s</a:t>
            </a:r>
            <a:r>
              <a:rPr lang="en-US" sz="1800" dirty="0" smtClean="0">
                <a:latin typeface="Segoe UI" panose="020B0502040204020203" pitchFamily="34" charset="0"/>
                <a:cs typeface="Segoe UI" panose="020B0502040204020203" pitchFamily="34" charset="0"/>
              </a:rPr>
              <a:t>ocial </a:t>
            </a:r>
            <a:r>
              <a:rPr lang="en-US" sz="1800" dirty="0">
                <a:latin typeface="Segoe UI" panose="020B0502040204020203" pitchFamily="34" charset="0"/>
                <a:cs typeface="Segoe UI" panose="020B0502040204020203" pitchFamily="34" charset="0"/>
              </a:rPr>
              <a:t>u</a:t>
            </a:r>
            <a:r>
              <a:rPr lang="en-US" sz="1800" dirty="0" smtClean="0">
                <a:latin typeface="Segoe UI" panose="020B0502040204020203" pitchFamily="34" charset="0"/>
                <a:cs typeface="Segoe UI" panose="020B0502040204020203" pitchFamily="34" charset="0"/>
              </a:rPr>
              <a:t>pdates</a:t>
            </a:r>
            <a:r>
              <a:rPr lang="en-US" sz="1800" dirty="0">
                <a:latin typeface="Segoe UI" panose="020B0502040204020203" pitchFamily="34" charset="0"/>
                <a:cs typeface="Segoe UI" panose="020B0502040204020203" pitchFamily="34" charset="0"/>
              </a:rPr>
              <a:t>, </a:t>
            </a:r>
            <a:r>
              <a:rPr lang="en-US" sz="1800" dirty="0" smtClean="0">
                <a:latin typeface="Segoe UI" panose="020B0502040204020203" pitchFamily="34" charset="0"/>
                <a:cs typeface="Segoe UI" panose="020B0502040204020203" pitchFamily="34" charset="0"/>
              </a:rPr>
              <a:t>weather</a:t>
            </a:r>
            <a:r>
              <a:rPr lang="en-US" sz="1800" dirty="0">
                <a:latin typeface="Segoe UI" panose="020B0502040204020203" pitchFamily="34" charset="0"/>
                <a:cs typeface="Segoe UI" panose="020B0502040204020203" pitchFamily="34" charset="0"/>
              </a:rPr>
              <a:t>, f</a:t>
            </a:r>
            <a:r>
              <a:rPr lang="en-US" sz="1800" dirty="0" smtClean="0">
                <a:latin typeface="Segoe UI" panose="020B0502040204020203" pitchFamily="34" charset="0"/>
                <a:cs typeface="Segoe UI" panose="020B0502040204020203" pitchFamily="34" charset="0"/>
              </a:rPr>
              <a:t>inance</a:t>
            </a:r>
            <a:r>
              <a:rPr lang="en-US" sz="1800" dirty="0">
                <a:latin typeface="Segoe UI" panose="020B0502040204020203" pitchFamily="34" charset="0"/>
                <a:cs typeface="Segoe UI" panose="020B0502040204020203" pitchFamily="34" charset="0"/>
              </a:rPr>
              <a:t>, and </a:t>
            </a:r>
            <a:r>
              <a:rPr lang="en-US" sz="1800" dirty="0" smtClean="0">
                <a:latin typeface="Segoe UI" panose="020B0502040204020203" pitchFamily="34" charset="0"/>
                <a:cs typeface="Segoe UI" panose="020B0502040204020203" pitchFamily="34" charset="0"/>
              </a:rPr>
              <a:t>more.</a:t>
            </a:r>
            <a:endParaRPr lang="en-US" sz="1800" dirty="0">
              <a:latin typeface="Segoe UI" panose="020B0502040204020203" pitchFamily="34" charset="0"/>
              <a:cs typeface="Segoe UI" panose="020B0502040204020203" pitchFamily="34" charset="0"/>
            </a:endParaRPr>
          </a:p>
          <a:p>
            <a:pPr marL="0" indent="0"/>
            <a:endParaRPr lang="en-US" sz="1800" dirty="0">
              <a:latin typeface="Segoe UI" panose="020B0502040204020203" pitchFamily="34" charset="0"/>
              <a:cs typeface="Segoe UI" panose="020B0502040204020203" pitchFamily="34" charset="0"/>
            </a:endParaRPr>
          </a:p>
          <a:p>
            <a:pPr marL="0" indent="0"/>
            <a:r>
              <a:rPr lang="en-US" sz="1800" dirty="0">
                <a:latin typeface="Segoe UI" panose="020B0502040204020203" pitchFamily="34" charset="0"/>
                <a:cs typeface="Segoe UI" panose="020B0502040204020203" pitchFamily="34" charset="0"/>
              </a:rPr>
              <a:t>Email previews and c</a:t>
            </a:r>
            <a:r>
              <a:rPr lang="en-US" sz="1800" dirty="0" smtClean="0">
                <a:latin typeface="Segoe UI" panose="020B0502040204020203" pitchFamily="34" charset="0"/>
                <a:cs typeface="Segoe UI" panose="020B0502040204020203" pitchFamily="34" charset="0"/>
              </a:rPr>
              <a:t>alendar alerts. </a:t>
            </a:r>
          </a:p>
          <a:p>
            <a:pPr marL="0" indent="0"/>
            <a:endParaRPr lang="en-US" sz="1800" dirty="0">
              <a:latin typeface="Segoe UI" panose="020B0502040204020203" pitchFamily="34" charset="0"/>
              <a:cs typeface="Segoe UI" panose="020B0502040204020203" pitchFamily="34" charset="0"/>
            </a:endParaRPr>
          </a:p>
          <a:p>
            <a:pPr marL="0" indent="0"/>
            <a:r>
              <a:rPr lang="en-US" sz="1800" dirty="0" smtClean="0">
                <a:latin typeface="Segoe UI" panose="020B0502040204020203" pitchFamily="34" charset="0"/>
                <a:cs typeface="Segoe UI" panose="020B0502040204020203" pitchFamily="34" charset="0"/>
              </a:rPr>
              <a:t>Cortana.</a:t>
            </a:r>
          </a:p>
        </p:txBody>
      </p:sp>
    </p:spTree>
    <p:extLst>
      <p:ext uri="{BB962C8B-B14F-4D97-AF65-F5344CB8AC3E}">
        <p14:creationId xmlns:p14="http://schemas.microsoft.com/office/powerpoint/2010/main" val="1613045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2" end="2"/>
                                            </p:txEl>
                                          </p:spTgt>
                                        </p:tgtEl>
                                        <p:attrNameLst>
                                          <p:attrName>style.visibility</p:attrName>
                                        </p:attrNameLst>
                                      </p:cBhvr>
                                      <p:to>
                                        <p:strVal val="visible"/>
                                      </p:to>
                                    </p:set>
                                    <p:animEffect transition="in" filter="fade">
                                      <p:cBhvr>
                                        <p:cTn id="7" dur="1000"/>
                                        <p:tgtEl>
                                          <p:spTgt spid="22">
                                            <p:txEl>
                                              <p:pRg st="2" end="2"/>
                                            </p:txEl>
                                          </p:spTgt>
                                        </p:tgtEl>
                                      </p:cBhvr>
                                    </p:animEffect>
                                    <p:anim calcmode="lin" valueType="num">
                                      <p:cBhvr>
                                        <p:cTn id="8"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xEl>
                                              <p:pRg st="4" end="4"/>
                                            </p:txEl>
                                          </p:spTgt>
                                        </p:tgtEl>
                                        <p:attrNameLst>
                                          <p:attrName>style.visibility</p:attrName>
                                        </p:attrNameLst>
                                      </p:cBhvr>
                                      <p:to>
                                        <p:strVal val="visible"/>
                                      </p:to>
                                    </p:set>
                                    <p:animEffect transition="in" filter="fade">
                                      <p:cBhvr>
                                        <p:cTn id="14" dur="1000"/>
                                        <p:tgtEl>
                                          <p:spTgt spid="22">
                                            <p:txEl>
                                              <p:pRg st="4" end="4"/>
                                            </p:txEl>
                                          </p:spTgt>
                                        </p:tgtEl>
                                      </p:cBhvr>
                                    </p:animEffect>
                                    <p:anim calcmode="lin" valueType="num">
                                      <p:cBhvr>
                                        <p:cTn id="15"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xEl>
                                              <p:pRg st="6" end="6"/>
                                            </p:txEl>
                                          </p:spTgt>
                                        </p:tgtEl>
                                        <p:attrNameLst>
                                          <p:attrName>style.visibility</p:attrName>
                                        </p:attrNameLst>
                                      </p:cBhvr>
                                      <p:to>
                                        <p:strVal val="visible"/>
                                      </p:to>
                                    </p:set>
                                    <p:animEffect transition="in" filter="fade">
                                      <p:cBhvr>
                                        <p:cTn id="21" dur="1000"/>
                                        <p:tgtEl>
                                          <p:spTgt spid="22">
                                            <p:txEl>
                                              <p:pRg st="6" end="6"/>
                                            </p:txEl>
                                          </p:spTgt>
                                        </p:tgtEl>
                                      </p:cBhvr>
                                    </p:animEffect>
                                    <p:anim calcmode="lin" valueType="num">
                                      <p:cBhvr>
                                        <p:cTn id="22" dur="1000" fill="hold"/>
                                        <p:tgtEl>
                                          <p:spTgt spid="22">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2">
                                            <p:txEl>
                                              <p:pRg st="8" end="8"/>
                                            </p:txEl>
                                          </p:spTgt>
                                        </p:tgtEl>
                                        <p:attrNameLst>
                                          <p:attrName>style.visibility</p:attrName>
                                        </p:attrNameLst>
                                      </p:cBhvr>
                                      <p:to>
                                        <p:strVal val="visible"/>
                                      </p:to>
                                    </p:set>
                                    <p:animEffect transition="in" filter="fade">
                                      <p:cBhvr>
                                        <p:cTn id="28" dur="1000"/>
                                        <p:tgtEl>
                                          <p:spTgt spid="22">
                                            <p:txEl>
                                              <p:pRg st="8" end="8"/>
                                            </p:txEl>
                                          </p:spTgt>
                                        </p:tgtEl>
                                      </p:cBhvr>
                                    </p:animEffect>
                                    <p:anim calcmode="lin" valueType="num">
                                      <p:cBhvr>
                                        <p:cTn id="29" dur="1000" fill="hold"/>
                                        <p:tgtEl>
                                          <p:spTgt spid="22">
                                            <p:txEl>
                                              <p:pRg st="8" end="8"/>
                                            </p:txEl>
                                          </p:spTgt>
                                        </p:tgtEl>
                                        <p:attrNameLst>
                                          <p:attrName>ppt_x</p:attrName>
                                        </p:attrNameLst>
                                      </p:cBhvr>
                                      <p:tavLst>
                                        <p:tav tm="0">
                                          <p:val>
                                            <p:strVal val="#ppt_x"/>
                                          </p:val>
                                        </p:tav>
                                        <p:tav tm="100000">
                                          <p:val>
                                            <p:strVal val="#ppt_x"/>
                                          </p:val>
                                        </p:tav>
                                      </p:tavLst>
                                    </p:anim>
                                    <p:anim calcmode="lin" valueType="num">
                                      <p:cBhvr>
                                        <p:cTn id="30" dur="1000" fill="hold"/>
                                        <p:tgtEl>
                                          <p:spTgt spid="2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3340" y="5629357"/>
            <a:ext cx="805023" cy="771479"/>
          </a:xfrm>
          <a:prstGeom prst="rect">
            <a:avLst/>
          </a:prstGeom>
          <a:effectLst>
            <a:outerShdw blurRad="50800" dist="38100" dir="2700000" algn="tl" rotWithShape="0">
              <a:prstClr val="black">
                <a:alpha val="40000"/>
              </a:prstClr>
            </a:outerShdw>
          </a:effectLst>
        </p:spPr>
      </p:pic>
      <p:grpSp>
        <p:nvGrpSpPr>
          <p:cNvPr id="95" name="Group 94"/>
          <p:cNvGrpSpPr/>
          <p:nvPr/>
        </p:nvGrpSpPr>
        <p:grpSpPr>
          <a:xfrm>
            <a:off x="3071345" y="5596984"/>
            <a:ext cx="2857721" cy="835679"/>
            <a:chOff x="8463731" y="3905626"/>
            <a:chExt cx="2727332" cy="797550"/>
          </a:xfrm>
          <a:effectLst>
            <a:outerShdw blurRad="50800" dist="38100" dir="2700000" algn="tl" rotWithShape="0">
              <a:prstClr val="black">
                <a:alpha val="40000"/>
              </a:prstClr>
            </a:outerShdw>
          </a:effectLst>
        </p:grpSpPr>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4614" y="3905626"/>
              <a:ext cx="955307" cy="797550"/>
            </a:xfrm>
            <a:prstGeom prst="rect">
              <a:avLst/>
            </a:prstGeom>
          </p:spPr>
        </p:pic>
        <p:pic>
          <p:nvPicPr>
            <p:cNvPr id="80" name="Picture 7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63731" y="3971960"/>
              <a:ext cx="743281" cy="725861"/>
            </a:xfrm>
            <a:prstGeom prst="rect">
              <a:avLst/>
            </a:prstGeom>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56918" y="3921124"/>
              <a:ext cx="827757" cy="766764"/>
            </a:xfrm>
            <a:prstGeom prst="rect">
              <a:avLst/>
            </a:prstGeom>
          </p:spPr>
        </p:pic>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72745" y="3941916"/>
              <a:ext cx="818318" cy="751576"/>
            </a:xfrm>
            <a:prstGeom prst="rect">
              <a:avLst/>
            </a:prstGeom>
          </p:spPr>
        </p:pic>
      </p:grpSp>
      <p:grpSp>
        <p:nvGrpSpPr>
          <p:cNvPr id="94" name="Group 93"/>
          <p:cNvGrpSpPr/>
          <p:nvPr/>
        </p:nvGrpSpPr>
        <p:grpSpPr>
          <a:xfrm>
            <a:off x="430641" y="5630604"/>
            <a:ext cx="2814058" cy="782436"/>
            <a:chOff x="8415277" y="3314011"/>
            <a:chExt cx="2759131" cy="767164"/>
          </a:xfrm>
          <a:effectLst>
            <a:outerShdw blurRad="50800" dist="38100" dir="2700000" algn="tl" rotWithShape="0">
              <a:prstClr val="black">
                <a:alpha val="40000"/>
              </a:prstClr>
            </a:outerShdw>
          </a:effectLst>
        </p:grpSpPr>
        <p:pic>
          <p:nvPicPr>
            <p:cNvPr id="81" name="Picture 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29576" y="3321710"/>
              <a:ext cx="844832" cy="759465"/>
            </a:xfrm>
            <a:prstGeom prst="rect">
              <a:avLst/>
            </a:prstGeom>
          </p:spPr>
        </p:pic>
        <p:grpSp>
          <p:nvGrpSpPr>
            <p:cNvPr id="93" name="Group 92"/>
            <p:cNvGrpSpPr/>
            <p:nvPr/>
          </p:nvGrpSpPr>
          <p:grpSpPr>
            <a:xfrm>
              <a:off x="8415277" y="3314011"/>
              <a:ext cx="2033150" cy="752393"/>
              <a:chOff x="8415277" y="3314011"/>
              <a:chExt cx="2033150" cy="752393"/>
            </a:xfrm>
          </p:grpSpPr>
          <p:pic>
            <p:nvPicPr>
              <p:cNvPr id="83" name="Picture 8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06069" y="3314011"/>
                <a:ext cx="742358" cy="730621"/>
              </a:xfrm>
              <a:prstGeom prst="rect">
                <a:avLst/>
              </a:prstGeom>
            </p:spPr>
          </p:pic>
          <p:grpSp>
            <p:nvGrpSpPr>
              <p:cNvPr id="92" name="Group 91"/>
              <p:cNvGrpSpPr/>
              <p:nvPr/>
            </p:nvGrpSpPr>
            <p:grpSpPr>
              <a:xfrm>
                <a:off x="8415277" y="3329729"/>
                <a:ext cx="1388921" cy="736675"/>
                <a:chOff x="8658038" y="3329729"/>
                <a:chExt cx="1388921" cy="736675"/>
              </a:xfrm>
            </p:grpSpPr>
            <p:pic>
              <p:nvPicPr>
                <p:cNvPr id="87" name="Picture 86"/>
                <p:cNvPicPr>
                  <a:picLocks noChangeAspect="1"/>
                </p:cNvPicPr>
                <p:nvPr/>
              </p:nvPicPr>
              <p:blipFill rotWithShape="1">
                <a:blip r:embed="rId10" cstate="print">
                  <a:extLst>
                    <a:ext uri="{28A0092B-C50C-407E-A947-70E740481C1C}">
                      <a14:useLocalDpi xmlns:a14="http://schemas.microsoft.com/office/drawing/2010/main" val="0"/>
                    </a:ext>
                  </a:extLst>
                </a:blip>
                <a:srcRect b="8022"/>
                <a:stretch/>
              </p:blipFill>
              <p:spPr>
                <a:xfrm>
                  <a:off x="9303871" y="3329729"/>
                  <a:ext cx="743088" cy="667134"/>
                </a:xfrm>
                <a:prstGeom prst="rect">
                  <a:avLst/>
                </a:prstGeom>
              </p:spPr>
            </p:pic>
            <p:pic>
              <p:nvPicPr>
                <p:cNvPr id="89" name="Picture 8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58038" y="3336721"/>
                  <a:ext cx="840152" cy="729683"/>
                </a:xfrm>
                <a:prstGeom prst="rect">
                  <a:avLst/>
                </a:prstGeom>
              </p:spPr>
            </p:pic>
          </p:grpSp>
        </p:grpSp>
      </p:grpSp>
      <p:grpSp>
        <p:nvGrpSpPr>
          <p:cNvPr id="96" name="Group 95"/>
          <p:cNvGrpSpPr/>
          <p:nvPr/>
        </p:nvGrpSpPr>
        <p:grpSpPr>
          <a:xfrm>
            <a:off x="5721003" y="5611597"/>
            <a:ext cx="2833510" cy="875010"/>
            <a:chOff x="8465279" y="4557489"/>
            <a:chExt cx="2711557" cy="837350"/>
          </a:xfrm>
          <a:effectLst>
            <a:outerShdw blurRad="50800" dist="38100" dir="2700000" algn="tl" rotWithShape="0">
              <a:prstClr val="black">
                <a:alpha val="40000"/>
              </a:prstClr>
            </a:outerShdw>
          </a:effectLst>
        </p:grpSpPr>
        <p:pic>
          <p:nvPicPr>
            <p:cNvPr id="78" name="Picture 7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89228" y="4614235"/>
              <a:ext cx="821515" cy="687982"/>
            </a:xfrm>
            <a:prstGeom prst="rect">
              <a:avLst/>
            </a:prstGeom>
          </p:spPr>
        </p:pic>
        <p:pic>
          <p:nvPicPr>
            <p:cNvPr id="84" name="Picture 8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48272" y="4557489"/>
              <a:ext cx="785598" cy="785598"/>
            </a:xfrm>
            <a:prstGeom prst="rect">
              <a:avLst/>
            </a:prstGeom>
          </p:spPr>
        </p:pic>
        <p:pic>
          <p:nvPicPr>
            <p:cNvPr id="85" name="Picture 8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465279" y="4605549"/>
              <a:ext cx="865295" cy="789290"/>
            </a:xfrm>
            <a:prstGeom prst="rect">
              <a:avLst/>
            </a:prstGeom>
          </p:spPr>
        </p:pic>
        <p:pic>
          <p:nvPicPr>
            <p:cNvPr id="90" name="Picture 8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403925" y="4583557"/>
              <a:ext cx="772911" cy="772911"/>
            </a:xfrm>
            <a:prstGeom prst="rect">
              <a:avLst/>
            </a:prstGeom>
          </p:spPr>
        </p:pic>
      </p:grpSp>
      <p:pic>
        <p:nvPicPr>
          <p:cNvPr id="9" name="Picture 8"/>
          <p:cNvPicPr>
            <a:picLocks noChangeAspect="1"/>
          </p:cNvPicPr>
          <p:nvPr/>
        </p:nvPicPr>
        <p:blipFill rotWithShape="1">
          <a:blip r:embed="rId16" cstate="print">
            <a:extLst>
              <a:ext uri="{28A0092B-C50C-407E-A947-70E740481C1C}">
                <a14:useLocalDpi xmlns:a14="http://schemas.microsoft.com/office/drawing/2010/main" val="0"/>
              </a:ext>
            </a:extLst>
          </a:blip>
          <a:srcRect l="4262" t="20445" r="83466" b="35163"/>
          <a:stretch/>
        </p:blipFill>
        <p:spPr>
          <a:xfrm>
            <a:off x="547086" y="1375669"/>
            <a:ext cx="1525486" cy="3105019"/>
          </a:xfrm>
          <a:prstGeom prst="rect">
            <a:avLst/>
          </a:prstGeom>
          <a:ln>
            <a:noFill/>
          </a:ln>
          <a:effectLst>
            <a:outerShdw blurRad="190500" algn="tl" rotWithShape="0">
              <a:srgbClr val="000000">
                <a:alpha val="70000"/>
              </a:srgbClr>
            </a:outerShdw>
          </a:effectLst>
        </p:spPr>
      </p:pic>
      <p:pic>
        <p:nvPicPr>
          <p:cNvPr id="33" name="Picture 32"/>
          <p:cNvPicPr>
            <a:picLocks noChangeAspect="1"/>
          </p:cNvPicPr>
          <p:nvPr/>
        </p:nvPicPr>
        <p:blipFill rotWithShape="1">
          <a:blip r:embed="rId17" cstate="print">
            <a:extLst>
              <a:ext uri="{28A0092B-C50C-407E-A947-70E740481C1C}">
                <a14:useLocalDpi xmlns:a14="http://schemas.microsoft.com/office/drawing/2010/main" val="0"/>
              </a:ext>
            </a:extLst>
          </a:blip>
          <a:srcRect b="18831"/>
          <a:stretch/>
        </p:blipFill>
        <p:spPr>
          <a:xfrm rot="4798779">
            <a:off x="8513054" y="1705002"/>
            <a:ext cx="3688435" cy="3292872"/>
          </a:xfrm>
          <a:prstGeom prst="rect">
            <a:avLst/>
          </a:prstGeom>
          <a:effectLst>
            <a:outerShdw blurRad="76200" dist="12700" dir="2700000" sy="-23000" kx="-800400" algn="bl" rotWithShape="0">
              <a:prstClr val="black">
                <a:alpha val="20000"/>
              </a:prstClr>
            </a:outerShdw>
          </a:effectLst>
        </p:spPr>
      </p:pic>
      <p:pic>
        <p:nvPicPr>
          <p:cNvPr id="3" name="Picture 2"/>
          <p:cNvPicPr>
            <a:picLocks noChangeAspect="1"/>
          </p:cNvPicPr>
          <p:nvPr/>
        </p:nvPicPr>
        <p:blipFill rotWithShape="1">
          <a:blip r:embed="rId18" cstate="print">
            <a:extLst>
              <a:ext uri="{28A0092B-C50C-407E-A947-70E740481C1C}">
                <a14:useLocalDpi xmlns:a14="http://schemas.microsoft.com/office/drawing/2010/main" val="0"/>
              </a:ext>
            </a:extLst>
          </a:blip>
          <a:srcRect l="11900" t="20000" r="76331" b="31634"/>
          <a:stretch/>
        </p:blipFill>
        <p:spPr>
          <a:xfrm>
            <a:off x="1259467" y="1349567"/>
            <a:ext cx="1462907" cy="3382973"/>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val="0"/>
              </a:ext>
            </a:extLst>
          </a:blip>
          <a:srcRect l="18667" t="20000" r="68608" b="30196"/>
          <a:stretch/>
        </p:blipFill>
        <p:spPr>
          <a:xfrm>
            <a:off x="2089603" y="1349567"/>
            <a:ext cx="1581769" cy="3483548"/>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20" cstate="print">
            <a:extLst>
              <a:ext uri="{28A0092B-C50C-407E-A947-70E740481C1C}">
                <a14:useLocalDpi xmlns:a14="http://schemas.microsoft.com/office/drawing/2010/main" val="0"/>
              </a:ext>
            </a:extLst>
          </a:blip>
          <a:srcRect l="27035" t="19869" r="61565" b="28889"/>
          <a:stretch/>
        </p:blipFill>
        <p:spPr>
          <a:xfrm>
            <a:off x="2941637" y="1338618"/>
            <a:ext cx="1417192" cy="3584124"/>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rotWithShape="1">
          <a:blip r:embed="rId21" cstate="print">
            <a:extLst>
              <a:ext uri="{28A0092B-C50C-407E-A947-70E740481C1C}">
                <a14:useLocalDpi xmlns:a14="http://schemas.microsoft.com/office/drawing/2010/main" val="0"/>
              </a:ext>
            </a:extLst>
          </a:blip>
          <a:srcRect l="31244" t="20000" r="55884" b="27582"/>
          <a:stretch/>
        </p:blipFill>
        <p:spPr>
          <a:xfrm>
            <a:off x="3703637" y="1347289"/>
            <a:ext cx="1600055" cy="3753862"/>
          </a:xfrm>
          <a:prstGeom prst="rect">
            <a:avLst/>
          </a:prstGeom>
          <a:ln>
            <a:noFill/>
          </a:ln>
          <a:effectLst>
            <a:outerShdw blurRad="190500" algn="tl" rotWithShape="0">
              <a:srgbClr val="000000">
                <a:alpha val="70000"/>
              </a:srgbClr>
            </a:outerShdw>
          </a:effectLst>
        </p:spPr>
      </p:pic>
      <p:pic>
        <p:nvPicPr>
          <p:cNvPr id="24" name="Picture 23"/>
          <p:cNvPicPr>
            <a:picLocks noChangeAspect="1"/>
          </p:cNvPicPr>
          <p:nvPr/>
        </p:nvPicPr>
        <p:blipFill rotWithShape="1">
          <a:blip r:embed="rId22" cstate="print">
            <a:extLst>
              <a:ext uri="{28A0092B-C50C-407E-A947-70E740481C1C}">
                <a14:useLocalDpi xmlns:a14="http://schemas.microsoft.com/office/drawing/2010/main" val="0"/>
              </a:ext>
            </a:extLst>
          </a:blip>
          <a:srcRect l="57792" t="12205" r="25001" b="9724"/>
          <a:stretch/>
        </p:blipFill>
        <p:spPr>
          <a:xfrm>
            <a:off x="4596053" y="1404495"/>
            <a:ext cx="1410219" cy="3696656"/>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23" cstate="print">
            <a:extLst>
              <a:ext uri="{28A0092B-C50C-407E-A947-70E740481C1C}">
                <a14:useLocalDpi xmlns:a14="http://schemas.microsoft.com/office/drawing/2010/main" val="0"/>
              </a:ext>
            </a:extLst>
          </a:blip>
          <a:srcRect l="40218" t="19477" r="48014" b="28935"/>
          <a:stretch/>
        </p:blipFill>
        <p:spPr>
          <a:xfrm>
            <a:off x="5365127" y="1305392"/>
            <a:ext cx="1538910" cy="3868270"/>
          </a:xfrm>
          <a:prstGeom prst="rect">
            <a:avLst/>
          </a:prstGeom>
          <a:ln>
            <a:noFill/>
          </a:ln>
          <a:effectLst>
            <a:outerShdw blurRad="190500" algn="tl" rotWithShape="0">
              <a:srgbClr val="000000">
                <a:alpha val="70000"/>
              </a:srgbClr>
            </a:outerShdw>
          </a:effectLst>
        </p:spPr>
      </p:pic>
      <p:sp>
        <p:nvSpPr>
          <p:cNvPr id="35" name="Title 3"/>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A holistic solution</a:t>
            </a:r>
            <a:endParaRPr lang="en-US" dirty="0"/>
          </a:p>
        </p:txBody>
      </p:sp>
    </p:spTree>
    <p:extLst>
      <p:ext uri="{BB962C8B-B14F-4D97-AF65-F5344CB8AC3E}">
        <p14:creationId xmlns:p14="http://schemas.microsoft.com/office/powerpoint/2010/main" val="3686543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7" presetClass="entr" presetSubtype="0"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7"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94"/>
                                        </p:tgtEl>
                                        <p:attrNameLst>
                                          <p:attrName>style.visibility</p:attrName>
                                        </p:attrNameLst>
                                      </p:cBhvr>
                                      <p:to>
                                        <p:strVal val="visible"/>
                                      </p:to>
                                    </p:set>
                                    <p:animEffect transition="in" filter="fade">
                                      <p:cBhvr>
                                        <p:cTn id="49" dur="1000"/>
                                        <p:tgtEl>
                                          <p:spTgt spid="94"/>
                                        </p:tgtEl>
                                      </p:cBhvr>
                                    </p:animEffect>
                                    <p:anim calcmode="lin" valueType="num">
                                      <p:cBhvr>
                                        <p:cTn id="50" dur="1000" fill="hold"/>
                                        <p:tgtEl>
                                          <p:spTgt spid="94"/>
                                        </p:tgtEl>
                                        <p:attrNameLst>
                                          <p:attrName>ppt_x</p:attrName>
                                        </p:attrNameLst>
                                      </p:cBhvr>
                                      <p:tavLst>
                                        <p:tav tm="0">
                                          <p:val>
                                            <p:strVal val="#ppt_x"/>
                                          </p:val>
                                        </p:tav>
                                        <p:tav tm="100000">
                                          <p:val>
                                            <p:strVal val="#ppt_x"/>
                                          </p:val>
                                        </p:tav>
                                      </p:tavLst>
                                    </p:anim>
                                    <p:anim calcmode="lin" valueType="num">
                                      <p:cBhvr>
                                        <p:cTn id="51" dur="1000" fill="hold"/>
                                        <p:tgtEl>
                                          <p:spTgt spid="94"/>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95"/>
                                        </p:tgtEl>
                                        <p:attrNameLst>
                                          <p:attrName>style.visibility</p:attrName>
                                        </p:attrNameLst>
                                      </p:cBhvr>
                                      <p:to>
                                        <p:strVal val="visible"/>
                                      </p:to>
                                    </p:set>
                                    <p:animEffect transition="in" filter="fade">
                                      <p:cBhvr>
                                        <p:cTn id="54" dur="1000"/>
                                        <p:tgtEl>
                                          <p:spTgt spid="95"/>
                                        </p:tgtEl>
                                      </p:cBhvr>
                                    </p:animEffect>
                                    <p:anim calcmode="lin" valueType="num">
                                      <p:cBhvr>
                                        <p:cTn id="55" dur="1000" fill="hold"/>
                                        <p:tgtEl>
                                          <p:spTgt spid="95"/>
                                        </p:tgtEl>
                                        <p:attrNameLst>
                                          <p:attrName>ppt_x</p:attrName>
                                        </p:attrNameLst>
                                      </p:cBhvr>
                                      <p:tavLst>
                                        <p:tav tm="0">
                                          <p:val>
                                            <p:strVal val="#ppt_x"/>
                                          </p:val>
                                        </p:tav>
                                        <p:tav tm="100000">
                                          <p:val>
                                            <p:strVal val="#ppt_x"/>
                                          </p:val>
                                        </p:tav>
                                      </p:tavLst>
                                    </p:anim>
                                    <p:anim calcmode="lin" valueType="num">
                                      <p:cBhvr>
                                        <p:cTn id="56" dur="1000" fill="hold"/>
                                        <p:tgtEl>
                                          <p:spTgt spid="95"/>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96"/>
                                        </p:tgtEl>
                                        <p:attrNameLst>
                                          <p:attrName>style.visibility</p:attrName>
                                        </p:attrNameLst>
                                      </p:cBhvr>
                                      <p:to>
                                        <p:strVal val="visible"/>
                                      </p:to>
                                    </p:set>
                                    <p:animEffect transition="in" filter="fade">
                                      <p:cBhvr>
                                        <p:cTn id="59" dur="1000"/>
                                        <p:tgtEl>
                                          <p:spTgt spid="96"/>
                                        </p:tgtEl>
                                      </p:cBhvr>
                                    </p:animEffect>
                                    <p:anim calcmode="lin" valueType="num">
                                      <p:cBhvr>
                                        <p:cTn id="60" dur="1000" fill="hold"/>
                                        <p:tgtEl>
                                          <p:spTgt spid="96"/>
                                        </p:tgtEl>
                                        <p:attrNameLst>
                                          <p:attrName>ppt_x</p:attrName>
                                        </p:attrNameLst>
                                      </p:cBhvr>
                                      <p:tavLst>
                                        <p:tav tm="0">
                                          <p:val>
                                            <p:strVal val="#ppt_x"/>
                                          </p:val>
                                        </p:tav>
                                        <p:tav tm="100000">
                                          <p:val>
                                            <p:strVal val="#ppt_x"/>
                                          </p:val>
                                        </p:tav>
                                      </p:tavLst>
                                    </p:anim>
                                    <p:anim calcmode="lin" valueType="num">
                                      <p:cBhvr>
                                        <p:cTn id="61" dur="1000" fill="hold"/>
                                        <p:tgtEl>
                                          <p:spTgt spid="96"/>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1000"/>
                                        <p:tgtEl>
                                          <p:spTgt spid="82"/>
                                        </p:tgtEl>
                                      </p:cBhvr>
                                    </p:animEffect>
                                    <p:anim calcmode="lin" valueType="num">
                                      <p:cBhvr>
                                        <p:cTn id="65" dur="1000" fill="hold"/>
                                        <p:tgtEl>
                                          <p:spTgt spid="82"/>
                                        </p:tgtEl>
                                        <p:attrNameLst>
                                          <p:attrName>ppt_x</p:attrName>
                                        </p:attrNameLst>
                                      </p:cBhvr>
                                      <p:tavLst>
                                        <p:tav tm="0">
                                          <p:val>
                                            <p:strVal val="#ppt_x"/>
                                          </p:val>
                                        </p:tav>
                                        <p:tav tm="100000">
                                          <p:val>
                                            <p:strVal val="#ppt_x"/>
                                          </p:val>
                                        </p:tav>
                                      </p:tavLst>
                                    </p:anim>
                                    <p:anim calcmode="lin" valueType="num">
                                      <p:cBhvr>
                                        <p:cTn id="66"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Developers, developers, developers</a:t>
            </a:r>
            <a:endParaRPr lang="en-US" dirty="0"/>
          </a:p>
        </p:txBody>
      </p:sp>
    </p:spTree>
    <p:extLst>
      <p:ext uri="{BB962C8B-B14F-4D97-AF65-F5344CB8AC3E}">
        <p14:creationId xmlns:p14="http://schemas.microsoft.com/office/powerpoint/2010/main" val="150171891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2.xml><?xml version="1.0" encoding="utf-8"?>
<a:theme xmlns:a="http://schemas.openxmlformats.org/drawingml/2006/main" name="LIGHT COLOR 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 PPT Template Feb12" id="{1F62F72E-3156-4F93-9453-C2255272D65F}" vid="{F8866550-0401-492C-A312-58A8C0666A1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Ali Alvi;Tony Andrews</External_x0020_Speaker>
    <Session_x0020_Code xmlns="12a172fe-0250-434a-85cf-03b10810c5e5">2-619</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http://schemas.microsoft.com/office/2006/metadata/properties"/>
    <ds:schemaRef ds:uri="http://www.w3.org/XML/1998/namespace"/>
    <ds:schemaRef ds:uri="230e9df3-be65-4c73-a93b-d1236ebd677e"/>
    <ds:schemaRef ds:uri="http://schemas.openxmlformats.org/package/2006/metadata/core-properties"/>
    <ds:schemaRef ds:uri="http://schemas.microsoft.com/office/infopath/2007/PartnerControls"/>
    <ds:schemaRef ds:uri="http://schemas.microsoft.com/sharepoint/v3"/>
    <ds:schemaRef ds:uri="12a172fe-0250-434a-85cf-03b10810c5e5"/>
    <ds:schemaRef ds:uri="http://purl.org/dc/dcmitype/"/>
    <ds:schemaRef ds:uri="http://purl.org/dc/terms/"/>
  </ds:schemaRefs>
</ds:datastoreItem>
</file>

<file path=customXml/itemProps3.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Build_2015_Template</Template>
  <TotalTime>7800</TotalTime>
  <Words>1458</Words>
  <Application>Microsoft Office PowerPoint</Application>
  <PresentationFormat>Custom</PresentationFormat>
  <Paragraphs>249</Paragraphs>
  <Slides>23</Slides>
  <Notes>8</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ＭＳ Ｐゴシック</vt:lpstr>
      <vt:lpstr>Arial</vt:lpstr>
      <vt:lpstr>Avenir LT Pro 45 Book</vt:lpstr>
      <vt:lpstr>Consolas</vt:lpstr>
      <vt:lpstr>Segoe UI</vt:lpstr>
      <vt:lpstr>Segoe UI Light</vt:lpstr>
      <vt:lpstr>Verdana</vt:lpstr>
      <vt:lpstr>5-30629_Build_Template_WHITE</vt:lpstr>
      <vt:lpstr>LIGHT COLOR TEMPLATE</vt:lpstr>
      <vt:lpstr>Microsoft Band: Developing for Microsoft Band and Microsoft Health</vt:lpstr>
      <vt:lpstr>#include “agenda.h”</vt:lpstr>
      <vt:lpstr>Microsoft Health</vt:lpstr>
      <vt:lpstr>Microsoft Band</vt:lpstr>
      <vt:lpstr>Microsoft Band Sensors</vt:lpstr>
      <vt:lpstr>Health &amp; Fitness</vt:lpstr>
      <vt:lpstr>Productivity</vt:lpstr>
      <vt:lpstr>PowerPoint Presentation</vt:lpstr>
      <vt:lpstr>Developers, developers, developers</vt:lpstr>
      <vt:lpstr>Microsoft Band SDK</vt:lpstr>
      <vt:lpstr>Stream sensor data</vt:lpstr>
      <vt:lpstr>Types of subscriptions</vt:lpstr>
      <vt:lpstr>Create interactive tiles</vt:lpstr>
      <vt:lpstr>Creating tiles</vt:lpstr>
      <vt:lpstr>Notifications</vt:lpstr>
      <vt:lpstr>Custom layouts</vt:lpstr>
      <vt:lpstr>Receiving events from tiles</vt:lpstr>
      <vt:lpstr>Personalize and customize</vt:lpstr>
      <vt:lpstr>Personalize and customize</vt:lpstr>
      <vt:lpstr>Microsoft Band SDK</vt:lpstr>
      <vt:lpstr>Microsoft Health APIs</vt:lpstr>
      <vt:lpstr>Microsoft Health APIs</vt:lpstr>
      <vt:lpstr>Where do we go now?</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for Microsoft Health and Microsoft Band</dc:title>
  <dc:subject>Build 2015</dc:subject>
  <dc:creator>Ali Alvi</dc:creator>
  <cp:keywords>Build 2015</cp:keywords>
  <dc:description>Template: Mitchell Derrey, Silver Fox Productions
Formatting: 
Audience Type:</dc:description>
  <cp:lastModifiedBy>Oleksandr Krakovetskiy</cp:lastModifiedBy>
  <cp:revision>235</cp:revision>
  <cp:lastPrinted>2015-04-28T21:17:07Z</cp:lastPrinted>
  <dcterms:created xsi:type="dcterms:W3CDTF">2015-04-01T22:48:31Z</dcterms:created>
  <dcterms:modified xsi:type="dcterms:W3CDTF">2015-06-25T09:24:32Z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